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Times New Roman MT Bold" charset="1" panose="02030802070405020303"/>
      <p:regular r:id="rId19"/>
    </p:embeddedFont>
    <p:embeddedFont>
      <p:font typeface="Times New Roman MT" charset="1" panose="02030502070405020303"/>
      <p:regular r:id="rId20"/>
    </p:embeddedFont>
    <p:embeddedFont>
      <p:font typeface="Cooper Hewitt" charset="1" panose="00000000000000000000"/>
      <p:regular r:id="rId21"/>
    </p:embeddedFont>
    <p:embeddedFont>
      <p:font typeface="HK Grotesk Medium" charset="1" panose="00000600000000000000"/>
      <p:regular r:id="rId22"/>
    </p:embeddedFont>
    <p:embeddedFont>
      <p:font typeface="HK Grotesk Semi-Bold" charset="1" panose="00000700000000000000"/>
      <p:regular r:id="rId23"/>
    </p:embeddedFont>
    <p:embeddedFont>
      <p:font typeface="Canva Sans" charset="1" panose="020B0503030501040103"/>
      <p:regular r:id="rId24"/>
    </p:embeddedFont>
    <p:embeddedFont>
      <p:font typeface="Open Sans Bold" charset="1" panose="020B0806030504020204"/>
      <p:regular r:id="rId25"/>
    </p:embeddedFont>
    <p:embeddedFont>
      <p:font typeface="Open Sans" charset="1" panose="020B0606030504020204"/>
      <p:regular r:id="rId26"/>
    </p:embeddedFont>
    <p:embeddedFont>
      <p:font typeface="Cooper Hewitt Bold" charset="1" panose="0000000000000000000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587084" y="286955"/>
            <a:ext cx="5020913" cy="2664404"/>
          </a:xfrm>
          <a:custGeom>
            <a:avLst/>
            <a:gdLst/>
            <a:ahLst/>
            <a:cxnLst/>
            <a:rect r="r" b="b" t="t" l="l"/>
            <a:pathLst>
              <a:path h="2664404" w="5020913">
                <a:moveTo>
                  <a:pt x="0" y="0"/>
                </a:moveTo>
                <a:lnTo>
                  <a:pt x="5020913" y="0"/>
                </a:lnTo>
                <a:lnTo>
                  <a:pt x="5020913" y="2664404"/>
                </a:lnTo>
                <a:lnTo>
                  <a:pt x="0" y="2664404"/>
                </a:lnTo>
                <a:lnTo>
                  <a:pt x="0" y="0"/>
                </a:lnTo>
                <a:close/>
              </a:path>
            </a:pathLst>
          </a:custGeom>
          <a:blipFill>
            <a:blip r:embed="rId2"/>
            <a:stretch>
              <a:fillRect l="-3066" t="0" r="-3066" b="0"/>
            </a:stretch>
          </a:blipFill>
        </p:spPr>
      </p:sp>
      <p:sp>
        <p:nvSpPr>
          <p:cNvPr name="Freeform 3" id="3"/>
          <p:cNvSpPr/>
          <p:nvPr/>
        </p:nvSpPr>
        <p:spPr>
          <a:xfrm flipH="false" flipV="false" rot="0">
            <a:off x="5883605" y="-124933"/>
            <a:ext cx="3201224" cy="3201224"/>
          </a:xfrm>
          <a:custGeom>
            <a:avLst/>
            <a:gdLst/>
            <a:ahLst/>
            <a:cxnLst/>
            <a:rect r="r" b="b" t="t" l="l"/>
            <a:pathLst>
              <a:path h="3201224" w="3201224">
                <a:moveTo>
                  <a:pt x="0" y="0"/>
                </a:moveTo>
                <a:lnTo>
                  <a:pt x="3201224" y="0"/>
                </a:lnTo>
                <a:lnTo>
                  <a:pt x="3201224" y="3201224"/>
                </a:lnTo>
                <a:lnTo>
                  <a:pt x="0" y="3201224"/>
                </a:lnTo>
                <a:lnTo>
                  <a:pt x="0" y="0"/>
                </a:lnTo>
                <a:close/>
              </a:path>
            </a:pathLst>
          </a:custGeom>
          <a:blipFill>
            <a:blip r:embed="rId3"/>
            <a:stretch>
              <a:fillRect l="0" t="0" r="0" b="0"/>
            </a:stretch>
          </a:blipFill>
        </p:spPr>
      </p:sp>
      <p:sp>
        <p:nvSpPr>
          <p:cNvPr name="Freeform 4" id="4"/>
          <p:cNvSpPr/>
          <p:nvPr/>
        </p:nvSpPr>
        <p:spPr>
          <a:xfrm flipH="false" flipV="false" rot="0">
            <a:off x="1028700" y="0"/>
            <a:ext cx="3045131" cy="2680649"/>
          </a:xfrm>
          <a:custGeom>
            <a:avLst/>
            <a:gdLst/>
            <a:ahLst/>
            <a:cxnLst/>
            <a:rect r="r" b="b" t="t" l="l"/>
            <a:pathLst>
              <a:path h="2680649" w="3045131">
                <a:moveTo>
                  <a:pt x="0" y="0"/>
                </a:moveTo>
                <a:lnTo>
                  <a:pt x="3045131" y="0"/>
                </a:lnTo>
                <a:lnTo>
                  <a:pt x="3045131" y="2680649"/>
                </a:lnTo>
                <a:lnTo>
                  <a:pt x="0" y="2680649"/>
                </a:lnTo>
                <a:lnTo>
                  <a:pt x="0" y="0"/>
                </a:lnTo>
                <a:close/>
              </a:path>
            </a:pathLst>
          </a:custGeom>
          <a:blipFill>
            <a:blip r:embed="rId4"/>
            <a:stretch>
              <a:fillRect l="0" t="0" r="0" b="-13596"/>
            </a:stretch>
          </a:blipFill>
        </p:spPr>
      </p:sp>
      <p:sp>
        <p:nvSpPr>
          <p:cNvPr name="TextBox 5" id="5"/>
          <p:cNvSpPr txBox="true"/>
          <p:nvPr/>
        </p:nvSpPr>
        <p:spPr>
          <a:xfrm rot="0">
            <a:off x="4083287" y="3482975"/>
            <a:ext cx="8335209" cy="755650"/>
          </a:xfrm>
          <a:prstGeom prst="rect">
            <a:avLst/>
          </a:prstGeom>
        </p:spPr>
        <p:txBody>
          <a:bodyPr anchor="t" rtlCol="false" tIns="0" lIns="0" bIns="0" rIns="0">
            <a:spAutoFit/>
          </a:bodyPr>
          <a:lstStyle/>
          <a:p>
            <a:pPr algn="ctr">
              <a:lnSpc>
                <a:spcPts val="5599"/>
              </a:lnSpc>
              <a:spcBef>
                <a:spcPct val="0"/>
              </a:spcBef>
            </a:pPr>
            <a:r>
              <a:rPr lang="en-US" b="true" sz="3999">
                <a:solidFill>
                  <a:srgbClr val="000000"/>
                </a:solidFill>
                <a:latin typeface="Times New Roman MT Bold"/>
                <a:ea typeface="Times New Roman MT Bold"/>
                <a:cs typeface="Times New Roman MT Bold"/>
                <a:sym typeface="Times New Roman MT Bold"/>
              </a:rPr>
              <a:t>LISA  - LIP AND SIGN ASSISTANT</a:t>
            </a:r>
          </a:p>
        </p:txBody>
      </p:sp>
      <p:sp>
        <p:nvSpPr>
          <p:cNvPr name="TextBox 6" id="6"/>
          <p:cNvSpPr txBox="true"/>
          <p:nvPr/>
        </p:nvSpPr>
        <p:spPr>
          <a:xfrm rot="0">
            <a:off x="4771707" y="4800600"/>
            <a:ext cx="8002429" cy="1166495"/>
          </a:xfrm>
          <a:prstGeom prst="rect">
            <a:avLst/>
          </a:prstGeom>
        </p:spPr>
        <p:txBody>
          <a:bodyPr anchor="t" rtlCol="false" tIns="0" lIns="0" bIns="0" rIns="0">
            <a:spAutoFit/>
          </a:bodyPr>
          <a:lstStyle/>
          <a:p>
            <a:pPr algn="ctr">
              <a:lnSpc>
                <a:spcPts val="4480"/>
              </a:lnSpc>
            </a:pPr>
            <a:r>
              <a:rPr lang="en-US" sz="3200" b="true">
                <a:solidFill>
                  <a:srgbClr val="000000"/>
                </a:solidFill>
                <a:latin typeface="Times New Roman MT Bold"/>
                <a:ea typeface="Times New Roman MT Bold"/>
                <a:cs typeface="Times New Roman MT Bold"/>
                <a:sym typeface="Times New Roman MT Bold"/>
              </a:rPr>
              <a:t>THEME : Assistive Technology and Accessible </a:t>
            </a:r>
          </a:p>
          <a:p>
            <a:pPr algn="ctr">
              <a:lnSpc>
                <a:spcPts val="4480"/>
              </a:lnSpc>
              <a:spcBef>
                <a:spcPct val="0"/>
              </a:spcBef>
            </a:pPr>
            <a:r>
              <a:rPr lang="en-US" b="true" sz="3200">
                <a:solidFill>
                  <a:srgbClr val="000000"/>
                </a:solidFill>
                <a:latin typeface="Times New Roman MT Bold"/>
                <a:ea typeface="Times New Roman MT Bold"/>
                <a:cs typeface="Times New Roman MT Bold"/>
                <a:sym typeface="Times New Roman MT Bold"/>
              </a:rPr>
              <a:t>Communication in Healthcare</a:t>
            </a:r>
          </a:p>
        </p:txBody>
      </p:sp>
      <p:sp>
        <p:nvSpPr>
          <p:cNvPr name="TextBox 7" id="7"/>
          <p:cNvSpPr txBox="true"/>
          <p:nvPr/>
        </p:nvSpPr>
        <p:spPr>
          <a:xfrm rot="0">
            <a:off x="1739849" y="6967855"/>
            <a:ext cx="4667964" cy="2290445"/>
          </a:xfrm>
          <a:prstGeom prst="rect">
            <a:avLst/>
          </a:prstGeom>
        </p:spPr>
        <p:txBody>
          <a:bodyPr anchor="t" rtlCol="false" tIns="0" lIns="0" bIns="0" rIns="0">
            <a:spAutoFit/>
          </a:bodyPr>
          <a:lstStyle/>
          <a:p>
            <a:pPr algn="ctr">
              <a:lnSpc>
                <a:spcPts val="4480"/>
              </a:lnSpc>
            </a:pPr>
            <a:r>
              <a:rPr lang="en-US" sz="3200" b="true">
                <a:solidFill>
                  <a:srgbClr val="000000"/>
                </a:solidFill>
                <a:latin typeface="Times New Roman MT Bold"/>
                <a:ea typeface="Times New Roman MT Bold"/>
                <a:cs typeface="Times New Roman MT Bold"/>
                <a:sym typeface="Times New Roman MT Bold"/>
              </a:rPr>
              <a:t>TEAM MEMBERS :</a:t>
            </a:r>
          </a:p>
          <a:p>
            <a:pPr algn="ctr">
              <a:lnSpc>
                <a:spcPts val="4480"/>
              </a:lnSpc>
            </a:pPr>
            <a:r>
              <a:rPr lang="en-US" sz="3200">
                <a:solidFill>
                  <a:srgbClr val="000000"/>
                </a:solidFill>
                <a:latin typeface="Times New Roman MT"/>
                <a:ea typeface="Times New Roman MT"/>
                <a:cs typeface="Times New Roman MT"/>
                <a:sym typeface="Times New Roman MT"/>
              </a:rPr>
              <a:t>Rohith G    - 9123106062</a:t>
            </a:r>
          </a:p>
          <a:p>
            <a:pPr algn="ctr">
              <a:lnSpc>
                <a:spcPts val="4480"/>
              </a:lnSpc>
            </a:pPr>
            <a:r>
              <a:rPr lang="en-US" sz="3200">
                <a:solidFill>
                  <a:srgbClr val="000000"/>
                </a:solidFill>
                <a:latin typeface="Times New Roman MT"/>
                <a:ea typeface="Times New Roman MT"/>
                <a:cs typeface="Times New Roman MT"/>
                <a:sym typeface="Times New Roman MT"/>
              </a:rPr>
              <a:t>Praveen R    -  9123106054</a:t>
            </a:r>
          </a:p>
          <a:p>
            <a:pPr algn="ctr">
              <a:lnSpc>
                <a:spcPts val="4480"/>
              </a:lnSpc>
              <a:spcBef>
                <a:spcPct val="0"/>
              </a:spcBef>
            </a:pPr>
            <a:r>
              <a:rPr lang="en-US" sz="3200">
                <a:solidFill>
                  <a:srgbClr val="000000"/>
                </a:solidFill>
                <a:latin typeface="Times New Roman MT"/>
                <a:ea typeface="Times New Roman MT"/>
                <a:cs typeface="Times New Roman MT"/>
                <a:sym typeface="Times New Roman MT"/>
              </a:rPr>
              <a:t>Sandhya R    -  9123106066</a:t>
            </a:r>
          </a:p>
        </p:txBody>
      </p:sp>
      <p:sp>
        <p:nvSpPr>
          <p:cNvPr name="TextBox 8" id="8"/>
          <p:cNvSpPr txBox="true"/>
          <p:nvPr/>
        </p:nvSpPr>
        <p:spPr>
          <a:xfrm rot="0">
            <a:off x="11016090" y="6967855"/>
            <a:ext cx="2081451" cy="1166495"/>
          </a:xfrm>
          <a:prstGeom prst="rect">
            <a:avLst/>
          </a:prstGeom>
        </p:spPr>
        <p:txBody>
          <a:bodyPr anchor="t" rtlCol="false" tIns="0" lIns="0" bIns="0" rIns="0">
            <a:spAutoFit/>
          </a:bodyPr>
          <a:lstStyle/>
          <a:p>
            <a:pPr algn="ctr">
              <a:lnSpc>
                <a:spcPts val="4480"/>
              </a:lnSpc>
            </a:pPr>
            <a:r>
              <a:rPr lang="en-US" sz="3200" b="true">
                <a:solidFill>
                  <a:srgbClr val="000000"/>
                </a:solidFill>
                <a:latin typeface="Times New Roman MT Bold"/>
                <a:ea typeface="Times New Roman MT Bold"/>
                <a:cs typeface="Times New Roman MT Bold"/>
                <a:sym typeface="Times New Roman MT Bold"/>
              </a:rPr>
              <a:t>MENTOR :</a:t>
            </a:r>
          </a:p>
          <a:p>
            <a:pPr algn="ctr">
              <a:lnSpc>
                <a:spcPts val="4480"/>
              </a:lnSpc>
              <a:spcBef>
                <a:spcPct val="0"/>
              </a:spcBef>
            </a:pPr>
          </a:p>
        </p:txBody>
      </p:sp>
      <p:sp>
        <p:nvSpPr>
          <p:cNvPr name="TextBox 9" id="9"/>
          <p:cNvSpPr txBox="true"/>
          <p:nvPr/>
        </p:nvSpPr>
        <p:spPr>
          <a:xfrm rot="0">
            <a:off x="8577253" y="7529830"/>
            <a:ext cx="7035165" cy="1728470"/>
          </a:xfrm>
          <a:prstGeom prst="rect">
            <a:avLst/>
          </a:prstGeom>
        </p:spPr>
        <p:txBody>
          <a:bodyPr anchor="t" rtlCol="false" tIns="0" lIns="0" bIns="0" rIns="0">
            <a:spAutoFit/>
          </a:bodyPr>
          <a:lstStyle/>
          <a:p>
            <a:pPr algn="ctr">
              <a:lnSpc>
                <a:spcPts val="4480"/>
              </a:lnSpc>
            </a:pPr>
            <a:r>
              <a:rPr lang="en-US" sz="3200">
                <a:solidFill>
                  <a:srgbClr val="000000"/>
                </a:solidFill>
                <a:latin typeface="Times New Roman MT"/>
                <a:ea typeface="Times New Roman MT"/>
                <a:cs typeface="Times New Roman MT"/>
                <a:sym typeface="Times New Roman MT"/>
              </a:rPr>
              <a:t>Dr. Maheshwari</a:t>
            </a:r>
          </a:p>
          <a:p>
            <a:pPr algn="ctr">
              <a:lnSpc>
                <a:spcPts val="4480"/>
              </a:lnSpc>
            </a:pPr>
            <a:r>
              <a:rPr lang="en-US" sz="3200">
                <a:solidFill>
                  <a:srgbClr val="000000"/>
                </a:solidFill>
                <a:latin typeface="Times New Roman MT"/>
                <a:ea typeface="Times New Roman MT"/>
                <a:cs typeface="Times New Roman MT"/>
                <a:sym typeface="Times New Roman MT"/>
              </a:rPr>
              <a:t>Assistant Professor</a:t>
            </a:r>
          </a:p>
          <a:p>
            <a:pPr algn="ctr">
              <a:lnSpc>
                <a:spcPts val="4480"/>
              </a:lnSpc>
              <a:spcBef>
                <a:spcPct val="0"/>
              </a:spcBef>
            </a:pPr>
            <a:r>
              <a:rPr lang="en-US" sz="3200">
                <a:solidFill>
                  <a:srgbClr val="000000"/>
                </a:solidFill>
                <a:latin typeface="Times New Roman MT"/>
                <a:ea typeface="Times New Roman MT"/>
                <a:cs typeface="Times New Roman MT"/>
                <a:sym typeface="Times New Roman MT"/>
              </a:rPr>
              <a:t>Dept of Electronics and Communication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740229" y="1552433"/>
            <a:ext cx="5547771" cy="3311557"/>
          </a:xfrm>
          <a:custGeom>
            <a:avLst/>
            <a:gdLst/>
            <a:ahLst/>
            <a:cxnLst/>
            <a:rect r="r" b="b" t="t" l="l"/>
            <a:pathLst>
              <a:path h="3311557" w="5547771">
                <a:moveTo>
                  <a:pt x="0" y="0"/>
                </a:moveTo>
                <a:lnTo>
                  <a:pt x="5547771" y="0"/>
                </a:lnTo>
                <a:lnTo>
                  <a:pt x="5547771" y="3311557"/>
                </a:lnTo>
                <a:lnTo>
                  <a:pt x="0" y="3311557"/>
                </a:lnTo>
                <a:lnTo>
                  <a:pt x="0" y="0"/>
                </a:lnTo>
                <a:close/>
              </a:path>
            </a:pathLst>
          </a:custGeom>
          <a:blipFill>
            <a:blip r:embed="rId2"/>
            <a:stretch>
              <a:fillRect l="0" t="-9581" r="-18928" b="0"/>
            </a:stretch>
          </a:blipFill>
        </p:spPr>
      </p:sp>
      <p:sp>
        <p:nvSpPr>
          <p:cNvPr name="TextBox 3" id="3"/>
          <p:cNvSpPr txBox="true"/>
          <p:nvPr/>
        </p:nvSpPr>
        <p:spPr>
          <a:xfrm rot="0">
            <a:off x="749024" y="5357729"/>
            <a:ext cx="2252424" cy="840741"/>
          </a:xfrm>
          <a:prstGeom prst="rect">
            <a:avLst/>
          </a:prstGeom>
        </p:spPr>
        <p:txBody>
          <a:bodyPr anchor="t" rtlCol="false" tIns="0" lIns="0" bIns="0" rIns="0">
            <a:spAutoFit/>
          </a:bodyPr>
          <a:lstStyle/>
          <a:p>
            <a:pPr algn="ctr">
              <a:lnSpc>
                <a:spcPts val="6159"/>
              </a:lnSpc>
              <a:spcBef>
                <a:spcPct val="0"/>
              </a:spcBef>
            </a:pPr>
            <a:r>
              <a:rPr lang="en-US" b="true" sz="4399">
                <a:solidFill>
                  <a:srgbClr val="000000"/>
                </a:solidFill>
                <a:latin typeface="Times New Roman MT Bold"/>
                <a:ea typeface="Times New Roman MT Bold"/>
                <a:cs typeface="Times New Roman MT Bold"/>
                <a:sym typeface="Times New Roman MT Bold"/>
              </a:rPr>
              <a:t>RESULT</a:t>
            </a:r>
          </a:p>
        </p:txBody>
      </p:sp>
      <p:sp>
        <p:nvSpPr>
          <p:cNvPr name="TextBox 4" id="4"/>
          <p:cNvSpPr txBox="true"/>
          <p:nvPr/>
        </p:nvSpPr>
        <p:spPr>
          <a:xfrm rot="0">
            <a:off x="270120" y="522605"/>
            <a:ext cx="6002898" cy="840740"/>
          </a:xfrm>
          <a:prstGeom prst="rect">
            <a:avLst/>
          </a:prstGeom>
        </p:spPr>
        <p:txBody>
          <a:bodyPr anchor="t" rtlCol="false" tIns="0" lIns="0" bIns="0" rIns="0">
            <a:spAutoFit/>
          </a:bodyPr>
          <a:lstStyle/>
          <a:p>
            <a:pPr algn="ctr">
              <a:lnSpc>
                <a:spcPts val="6160"/>
              </a:lnSpc>
              <a:spcBef>
                <a:spcPct val="0"/>
              </a:spcBef>
            </a:pPr>
            <a:r>
              <a:rPr lang="en-US" b="true" sz="4400">
                <a:solidFill>
                  <a:srgbClr val="000000"/>
                </a:solidFill>
                <a:latin typeface="Times New Roman MT Bold"/>
                <a:ea typeface="Times New Roman MT Bold"/>
                <a:cs typeface="Times New Roman MT Bold"/>
                <a:sym typeface="Times New Roman MT Bold"/>
              </a:rPr>
              <a:t>HARDWARE SETUP</a:t>
            </a:r>
          </a:p>
        </p:txBody>
      </p:sp>
      <p:sp>
        <p:nvSpPr>
          <p:cNvPr name="TextBox 5" id="5"/>
          <p:cNvSpPr txBox="true"/>
          <p:nvPr/>
        </p:nvSpPr>
        <p:spPr>
          <a:xfrm rot="0">
            <a:off x="477526" y="1821776"/>
            <a:ext cx="6240259" cy="1886092"/>
          </a:xfrm>
          <a:prstGeom prst="rect">
            <a:avLst/>
          </a:prstGeom>
        </p:spPr>
        <p:txBody>
          <a:bodyPr anchor="t" rtlCol="false" tIns="0" lIns="0" bIns="0" rIns="0">
            <a:spAutoFit/>
          </a:bodyPr>
          <a:lstStyle/>
          <a:p>
            <a:pPr algn="l">
              <a:lnSpc>
                <a:spcPts val="3667"/>
              </a:lnSpc>
              <a:spcBef>
                <a:spcPct val="0"/>
              </a:spcBef>
            </a:pPr>
            <a:r>
              <a:rPr lang="en-US" sz="2619">
                <a:solidFill>
                  <a:srgbClr val="000000"/>
                </a:solidFill>
                <a:latin typeface="Cooper Hewitt"/>
                <a:ea typeface="Cooper Hewitt"/>
                <a:cs typeface="Cooper Hewitt"/>
                <a:sym typeface="Cooper Hewitt"/>
              </a:rPr>
              <a:t>The system utilizes a webcam-based hardware setup for video acquisition, offering a controlled environment for data capture.</a:t>
            </a:r>
          </a:p>
        </p:txBody>
      </p:sp>
      <p:sp>
        <p:nvSpPr>
          <p:cNvPr name="TextBox 6" id="6"/>
          <p:cNvSpPr txBox="true"/>
          <p:nvPr/>
        </p:nvSpPr>
        <p:spPr>
          <a:xfrm rot="0">
            <a:off x="13301694" y="532130"/>
            <a:ext cx="2535079" cy="708168"/>
          </a:xfrm>
          <a:prstGeom prst="rect">
            <a:avLst/>
          </a:prstGeom>
        </p:spPr>
        <p:txBody>
          <a:bodyPr anchor="t" rtlCol="false" tIns="0" lIns="0" bIns="0" rIns="0">
            <a:spAutoFit/>
          </a:bodyPr>
          <a:lstStyle/>
          <a:p>
            <a:pPr algn="ctr">
              <a:lnSpc>
                <a:spcPts val="5067"/>
              </a:lnSpc>
              <a:spcBef>
                <a:spcPct val="0"/>
              </a:spcBef>
            </a:pPr>
            <a:r>
              <a:rPr lang="en-US" b="true" sz="3619">
                <a:solidFill>
                  <a:srgbClr val="000000"/>
                </a:solidFill>
                <a:latin typeface="Cooper Hewitt Bold"/>
                <a:ea typeface="Cooper Hewitt Bold"/>
                <a:cs typeface="Cooper Hewitt Bold"/>
                <a:sym typeface="Cooper Hewitt Bold"/>
              </a:rPr>
              <a:t>3D - MODEL </a:t>
            </a:r>
          </a:p>
        </p:txBody>
      </p:sp>
      <p:sp>
        <p:nvSpPr>
          <p:cNvPr name="TextBox 7" id="7"/>
          <p:cNvSpPr txBox="true"/>
          <p:nvPr/>
        </p:nvSpPr>
        <p:spPr>
          <a:xfrm rot="0">
            <a:off x="6983349" y="1428608"/>
            <a:ext cx="5134884" cy="3714892"/>
          </a:xfrm>
          <a:prstGeom prst="rect">
            <a:avLst/>
          </a:prstGeom>
        </p:spPr>
        <p:txBody>
          <a:bodyPr anchor="t" rtlCol="false" tIns="0" lIns="0" bIns="0" rIns="0">
            <a:spAutoFit/>
          </a:bodyPr>
          <a:lstStyle/>
          <a:p>
            <a:pPr algn="just">
              <a:lnSpc>
                <a:spcPts val="3667"/>
              </a:lnSpc>
            </a:pPr>
            <a:r>
              <a:rPr lang="en-US" sz="2619" b="true">
                <a:solidFill>
                  <a:srgbClr val="000000"/>
                </a:solidFill>
                <a:latin typeface="Cooper Hewitt Bold"/>
                <a:ea typeface="Cooper Hewitt Bold"/>
                <a:cs typeface="Cooper Hewitt Bold"/>
                <a:sym typeface="Cooper Hewitt Bold"/>
              </a:rPr>
              <a:t>         </a:t>
            </a:r>
          </a:p>
          <a:p>
            <a:pPr algn="just" marL="565528" indent="-282764" lvl="1">
              <a:lnSpc>
                <a:spcPts val="3667"/>
              </a:lnSpc>
              <a:buFont typeface="Arial"/>
              <a:buChar char="•"/>
            </a:pPr>
            <a:r>
              <a:rPr lang="en-US" sz="2619">
                <a:solidFill>
                  <a:srgbClr val="000000"/>
                </a:solidFill>
                <a:latin typeface="Cooper Hewitt"/>
                <a:ea typeface="Cooper Hewitt"/>
                <a:cs typeface="Cooper Hewitt"/>
                <a:sym typeface="Cooper Hewitt"/>
              </a:rPr>
              <a:t>Smart Glasses Frame: Lightweight frame to hold components.</a:t>
            </a:r>
          </a:p>
          <a:p>
            <a:pPr algn="l" marL="565528" indent="-282764" lvl="1">
              <a:lnSpc>
                <a:spcPts val="3667"/>
              </a:lnSpc>
              <a:buFont typeface="Arial"/>
              <a:buChar char="•"/>
            </a:pPr>
            <a:r>
              <a:rPr lang="en-US" sz="2619">
                <a:solidFill>
                  <a:srgbClr val="000000"/>
                </a:solidFill>
                <a:latin typeface="Cooper Hewitt"/>
                <a:ea typeface="Cooper Hewitt"/>
                <a:cs typeface="Cooper Hewitt"/>
                <a:sym typeface="Cooper Hewitt"/>
              </a:rPr>
              <a:t>Webcam/Camera Module: Small wide-angle camera mounted on glasses for lip/sign capture.</a:t>
            </a:r>
          </a:p>
          <a:p>
            <a:pPr algn="ctr">
              <a:lnSpc>
                <a:spcPts val="3667"/>
              </a:lnSpc>
            </a:pPr>
          </a:p>
        </p:txBody>
      </p:sp>
      <p:sp>
        <p:nvSpPr>
          <p:cNvPr name="TextBox 8" id="8"/>
          <p:cNvSpPr txBox="true"/>
          <p:nvPr/>
        </p:nvSpPr>
        <p:spPr>
          <a:xfrm rot="0">
            <a:off x="7348361" y="709541"/>
            <a:ext cx="3231118" cy="514492"/>
          </a:xfrm>
          <a:prstGeom prst="rect">
            <a:avLst/>
          </a:prstGeom>
        </p:spPr>
        <p:txBody>
          <a:bodyPr anchor="t" rtlCol="false" tIns="0" lIns="0" bIns="0" rIns="0">
            <a:spAutoFit/>
          </a:bodyPr>
          <a:lstStyle/>
          <a:p>
            <a:pPr algn="ctr">
              <a:lnSpc>
                <a:spcPts val="3667"/>
              </a:lnSpc>
              <a:spcBef>
                <a:spcPct val="0"/>
              </a:spcBef>
            </a:pPr>
            <a:r>
              <a:rPr lang="en-US" b="true" sz="2619">
                <a:solidFill>
                  <a:srgbClr val="000000"/>
                </a:solidFill>
                <a:latin typeface="Cooper Hewitt Bold"/>
                <a:ea typeface="Cooper Hewitt Bold"/>
                <a:cs typeface="Cooper Hewitt Bold"/>
                <a:sym typeface="Cooper Hewitt Bold"/>
              </a:rPr>
              <a:t>MAIN COMPONENTS :</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82947" y="5779752"/>
            <a:ext cx="6160572" cy="4104481"/>
          </a:xfrm>
          <a:custGeom>
            <a:avLst/>
            <a:gdLst/>
            <a:ahLst/>
            <a:cxnLst/>
            <a:rect r="r" b="b" t="t" l="l"/>
            <a:pathLst>
              <a:path h="4104481" w="6160572">
                <a:moveTo>
                  <a:pt x="0" y="0"/>
                </a:moveTo>
                <a:lnTo>
                  <a:pt x="6160572" y="0"/>
                </a:lnTo>
                <a:lnTo>
                  <a:pt x="6160572" y="4104481"/>
                </a:lnTo>
                <a:lnTo>
                  <a:pt x="0" y="4104481"/>
                </a:lnTo>
                <a:lnTo>
                  <a:pt x="0" y="0"/>
                </a:lnTo>
                <a:close/>
              </a:path>
            </a:pathLst>
          </a:custGeom>
          <a:blipFill>
            <a:blip r:embed="rId2"/>
            <a:stretch>
              <a:fillRect l="0" t="0" r="0" b="0"/>
            </a:stretch>
          </a:blipFill>
        </p:spPr>
      </p:sp>
      <p:sp>
        <p:nvSpPr>
          <p:cNvPr name="Freeform 3" id="3"/>
          <p:cNvSpPr/>
          <p:nvPr/>
        </p:nvSpPr>
        <p:spPr>
          <a:xfrm flipH="false" flipV="false" rot="0">
            <a:off x="9369443" y="167248"/>
            <a:ext cx="7493388" cy="5154890"/>
          </a:xfrm>
          <a:custGeom>
            <a:avLst/>
            <a:gdLst/>
            <a:ahLst/>
            <a:cxnLst/>
            <a:rect r="r" b="b" t="t" l="l"/>
            <a:pathLst>
              <a:path h="5154890" w="7493388">
                <a:moveTo>
                  <a:pt x="0" y="0"/>
                </a:moveTo>
                <a:lnTo>
                  <a:pt x="7493388" y="0"/>
                </a:lnTo>
                <a:lnTo>
                  <a:pt x="7493388" y="5154890"/>
                </a:lnTo>
                <a:lnTo>
                  <a:pt x="0" y="5154890"/>
                </a:lnTo>
                <a:lnTo>
                  <a:pt x="0" y="0"/>
                </a:lnTo>
                <a:close/>
              </a:path>
            </a:pathLst>
          </a:custGeom>
          <a:blipFill>
            <a:blip r:embed="rId3"/>
            <a:stretch>
              <a:fillRect l="-8752" t="-3465" r="-7931" b="-9541"/>
            </a:stretch>
          </a:blipFill>
        </p:spPr>
      </p:sp>
      <p:sp>
        <p:nvSpPr>
          <p:cNvPr name="TextBox 4" id="4"/>
          <p:cNvSpPr txBox="true"/>
          <p:nvPr/>
        </p:nvSpPr>
        <p:spPr>
          <a:xfrm rot="0">
            <a:off x="363045" y="1077007"/>
            <a:ext cx="7800376" cy="5119370"/>
          </a:xfrm>
          <a:prstGeom prst="rect">
            <a:avLst/>
          </a:prstGeom>
        </p:spPr>
        <p:txBody>
          <a:bodyPr anchor="t" rtlCol="false" tIns="0" lIns="0" bIns="0" rIns="0">
            <a:spAutoFit/>
          </a:bodyPr>
          <a:lstStyle/>
          <a:p>
            <a:pPr algn="l">
              <a:lnSpc>
                <a:spcPts val="4480"/>
              </a:lnSpc>
            </a:pPr>
          </a:p>
          <a:p>
            <a:pPr algn="l" marL="690881" indent="-345440" lvl="1">
              <a:lnSpc>
                <a:spcPts val="4480"/>
              </a:lnSpc>
              <a:buFont typeface="Arial"/>
              <a:buChar char="•"/>
            </a:pPr>
            <a:r>
              <a:rPr lang="en-US" sz="3200">
                <a:solidFill>
                  <a:srgbClr val="000000"/>
                </a:solidFill>
                <a:latin typeface="Cooper Hewitt"/>
                <a:ea typeface="Cooper Hewitt"/>
                <a:cs typeface="Cooper Hewitt"/>
                <a:sym typeface="Cooper Hewitt"/>
              </a:rPr>
              <a:t>Add real-time speech-to-text AI.</a:t>
            </a:r>
          </a:p>
          <a:p>
            <a:pPr algn="l" marL="690881" indent="-345440" lvl="1">
              <a:lnSpc>
                <a:spcPts val="4480"/>
              </a:lnSpc>
              <a:buFont typeface="Arial"/>
              <a:buChar char="•"/>
            </a:pPr>
            <a:r>
              <a:rPr lang="en-US" sz="3200">
                <a:solidFill>
                  <a:srgbClr val="000000"/>
                </a:solidFill>
                <a:latin typeface="Cooper Hewitt"/>
                <a:ea typeface="Cooper Hewitt"/>
                <a:cs typeface="Cooper Hewitt"/>
                <a:sym typeface="Cooper Hewitt"/>
              </a:rPr>
              <a:t>Support for regional languages.</a:t>
            </a:r>
          </a:p>
          <a:p>
            <a:pPr algn="l" marL="690881" indent="-345440" lvl="1">
              <a:lnSpc>
                <a:spcPts val="4480"/>
              </a:lnSpc>
              <a:buFont typeface="Arial"/>
              <a:buChar char="•"/>
            </a:pPr>
            <a:r>
              <a:rPr lang="en-US" sz="3200">
                <a:solidFill>
                  <a:srgbClr val="000000"/>
                </a:solidFill>
                <a:latin typeface="Cooper Hewitt"/>
                <a:ea typeface="Cooper Hewitt"/>
                <a:cs typeface="Cooper Hewitt"/>
                <a:sym typeface="Cooper Hewitt"/>
              </a:rPr>
              <a:t>Wearables (AR/Smart glasses) for live gesture detection</a:t>
            </a:r>
          </a:p>
          <a:p>
            <a:pPr algn="l" marL="690881" indent="-345440" lvl="1">
              <a:lnSpc>
                <a:spcPts val="4480"/>
              </a:lnSpc>
              <a:buFont typeface="Arial"/>
              <a:buChar char="•"/>
            </a:pPr>
            <a:r>
              <a:rPr lang="en-US" sz="3200">
                <a:solidFill>
                  <a:srgbClr val="000000"/>
                </a:solidFill>
                <a:latin typeface="Cooper Hewitt"/>
                <a:ea typeface="Cooper Hewitt"/>
                <a:cs typeface="Cooper Hewitt"/>
                <a:sym typeface="Cooper Hewitt"/>
              </a:rPr>
              <a:t>Cloud storage for scalable data access.</a:t>
            </a:r>
          </a:p>
          <a:p>
            <a:pPr algn="l" marL="690881" indent="-345440" lvl="1">
              <a:lnSpc>
                <a:spcPts val="4480"/>
              </a:lnSpc>
              <a:buFont typeface="Arial"/>
              <a:buChar char="•"/>
            </a:pPr>
            <a:r>
              <a:rPr lang="en-US" sz="3200">
                <a:solidFill>
                  <a:srgbClr val="000000"/>
                </a:solidFill>
                <a:latin typeface="Cooper Hewitt"/>
                <a:ea typeface="Cooper Hewitt"/>
                <a:cs typeface="Cooper Hewitt"/>
                <a:sym typeface="Cooper Hewitt"/>
              </a:rPr>
              <a:t>Chatbot assistants for basic guidance.</a:t>
            </a:r>
          </a:p>
          <a:p>
            <a:pPr algn="l" marL="690881" indent="-345440" lvl="1">
              <a:lnSpc>
                <a:spcPts val="4480"/>
              </a:lnSpc>
              <a:buFont typeface="Arial"/>
              <a:buChar char="•"/>
            </a:pPr>
            <a:r>
              <a:rPr lang="en-US" sz="3200">
                <a:solidFill>
                  <a:srgbClr val="000000"/>
                </a:solidFill>
                <a:latin typeface="Cooper Hewitt"/>
                <a:ea typeface="Cooper Hewitt"/>
                <a:cs typeface="Cooper Hewitt"/>
                <a:sym typeface="Cooper Hewitt"/>
              </a:rPr>
              <a:t>Predictive analytics for patient progress.</a:t>
            </a:r>
          </a:p>
          <a:p>
            <a:pPr algn="l">
              <a:lnSpc>
                <a:spcPts val="4480"/>
              </a:lnSpc>
              <a:spcBef>
                <a:spcPct val="0"/>
              </a:spcBef>
            </a:pPr>
          </a:p>
        </p:txBody>
      </p:sp>
      <p:sp>
        <p:nvSpPr>
          <p:cNvPr name="TextBox 5" id="5"/>
          <p:cNvSpPr txBox="true"/>
          <p:nvPr/>
        </p:nvSpPr>
        <p:spPr>
          <a:xfrm rot="0">
            <a:off x="765995" y="522605"/>
            <a:ext cx="4282559" cy="840741"/>
          </a:xfrm>
          <a:prstGeom prst="rect">
            <a:avLst/>
          </a:prstGeom>
        </p:spPr>
        <p:txBody>
          <a:bodyPr anchor="t" rtlCol="false" tIns="0" lIns="0" bIns="0" rIns="0">
            <a:spAutoFit/>
          </a:bodyPr>
          <a:lstStyle/>
          <a:p>
            <a:pPr algn="ctr">
              <a:lnSpc>
                <a:spcPts val="6159"/>
              </a:lnSpc>
              <a:spcBef>
                <a:spcPct val="0"/>
              </a:spcBef>
            </a:pPr>
            <a:r>
              <a:rPr lang="en-US" b="true" sz="4399">
                <a:solidFill>
                  <a:srgbClr val="000000"/>
                </a:solidFill>
                <a:latin typeface="Times New Roman MT Bold"/>
                <a:ea typeface="Times New Roman MT Bold"/>
                <a:cs typeface="Times New Roman MT Bold"/>
                <a:sym typeface="Times New Roman MT Bold"/>
              </a:rPr>
              <a:t>FUTURE WORK</a:t>
            </a:r>
          </a:p>
        </p:txBody>
      </p:sp>
      <p:sp>
        <p:nvSpPr>
          <p:cNvPr name="TextBox 6" id="6"/>
          <p:cNvSpPr txBox="true"/>
          <p:nvPr/>
        </p:nvSpPr>
        <p:spPr>
          <a:xfrm rot="0">
            <a:off x="8929460" y="5150688"/>
            <a:ext cx="3920966" cy="840741"/>
          </a:xfrm>
          <a:prstGeom prst="rect">
            <a:avLst/>
          </a:prstGeom>
        </p:spPr>
        <p:txBody>
          <a:bodyPr anchor="t" rtlCol="false" tIns="0" lIns="0" bIns="0" rIns="0">
            <a:spAutoFit/>
          </a:bodyPr>
          <a:lstStyle/>
          <a:p>
            <a:pPr algn="ctr">
              <a:lnSpc>
                <a:spcPts val="6159"/>
              </a:lnSpc>
              <a:spcBef>
                <a:spcPct val="0"/>
              </a:spcBef>
            </a:pPr>
            <a:r>
              <a:rPr lang="en-US" b="true" sz="4399">
                <a:solidFill>
                  <a:srgbClr val="000000"/>
                </a:solidFill>
                <a:latin typeface="Times New Roman MT Bold"/>
                <a:ea typeface="Times New Roman MT Bold"/>
                <a:cs typeface="Times New Roman MT Bold"/>
                <a:sym typeface="Times New Roman MT Bold"/>
              </a:rPr>
              <a:t>CONCLUSION</a:t>
            </a:r>
          </a:p>
        </p:txBody>
      </p:sp>
      <p:sp>
        <p:nvSpPr>
          <p:cNvPr name="TextBox 7" id="7"/>
          <p:cNvSpPr txBox="true"/>
          <p:nvPr/>
        </p:nvSpPr>
        <p:spPr>
          <a:xfrm rot="0">
            <a:off x="8997206" y="6217460"/>
            <a:ext cx="9290794" cy="3433445"/>
          </a:xfrm>
          <a:prstGeom prst="rect">
            <a:avLst/>
          </a:prstGeom>
        </p:spPr>
        <p:txBody>
          <a:bodyPr anchor="t" rtlCol="false" tIns="0" lIns="0" bIns="0" rIns="0">
            <a:spAutoFit/>
          </a:bodyPr>
          <a:lstStyle/>
          <a:p>
            <a:pPr algn="l">
              <a:lnSpc>
                <a:spcPts val="4480"/>
              </a:lnSpc>
            </a:pPr>
            <a:r>
              <a:rPr lang="en-US" sz="3200">
                <a:solidFill>
                  <a:srgbClr val="000000"/>
                </a:solidFill>
                <a:latin typeface="Cooper Hewitt"/>
                <a:ea typeface="Cooper Hewitt"/>
                <a:cs typeface="Cooper Hewitt"/>
                <a:sym typeface="Cooper Hewitt"/>
              </a:rPr>
              <a:t>LISA bridges communication gaps for the hearing &amp; speech impaired by combining ML, computer vision, and a web–mobile platform.</a:t>
            </a:r>
          </a:p>
          <a:p>
            <a:pPr algn="l">
              <a:lnSpc>
                <a:spcPts val="4480"/>
              </a:lnSpc>
              <a:spcBef>
                <a:spcPct val="0"/>
              </a:spcBef>
            </a:pPr>
            <a:r>
              <a:rPr lang="en-US" sz="3200">
                <a:solidFill>
                  <a:srgbClr val="000000"/>
                </a:solidFill>
                <a:latin typeface="Cooper Hewitt"/>
                <a:ea typeface="Cooper Hewitt"/>
                <a:cs typeface="Cooper Hewitt"/>
                <a:sym typeface="Cooper Hewitt"/>
              </a:rPr>
              <a:t> It ensures better healthcare access, secure doctor–patient interaction, and improved quality of life for specially-abled individuals.</a:t>
            </a:r>
          </a:p>
        </p:txBody>
      </p:sp>
    </p:spTree>
  </p:cSld>
  <p:clrMapOvr>
    <a:masterClrMapping/>
  </p:clrMapOvr>
</p:sld>
</file>

<file path=ppt/slides/slide1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6443752" y="857250"/>
            <a:ext cx="3801904" cy="840741"/>
          </a:xfrm>
          <a:prstGeom prst="rect">
            <a:avLst/>
          </a:prstGeom>
        </p:spPr>
        <p:txBody>
          <a:bodyPr anchor="t" rtlCol="false" tIns="0" lIns="0" bIns="0" rIns="0">
            <a:spAutoFit/>
          </a:bodyPr>
          <a:lstStyle/>
          <a:p>
            <a:pPr algn="ctr">
              <a:lnSpc>
                <a:spcPts val="6159"/>
              </a:lnSpc>
              <a:spcBef>
                <a:spcPct val="0"/>
              </a:spcBef>
            </a:pPr>
            <a:r>
              <a:rPr lang="en-US" b="true" sz="4399">
                <a:solidFill>
                  <a:srgbClr val="000000"/>
                </a:solidFill>
                <a:latin typeface="Times New Roman MT Bold"/>
                <a:ea typeface="Times New Roman MT Bold"/>
                <a:cs typeface="Times New Roman MT Bold"/>
                <a:sym typeface="Times New Roman MT Bold"/>
              </a:rPr>
              <a:t>REFERENCES</a:t>
            </a:r>
          </a:p>
        </p:txBody>
      </p:sp>
      <p:sp>
        <p:nvSpPr>
          <p:cNvPr name="TextBox 3" id="3"/>
          <p:cNvSpPr txBox="true"/>
          <p:nvPr/>
        </p:nvSpPr>
        <p:spPr>
          <a:xfrm rot="0">
            <a:off x="389401" y="2188941"/>
            <a:ext cx="17509199" cy="5044655"/>
          </a:xfrm>
          <a:prstGeom prst="rect">
            <a:avLst/>
          </a:prstGeom>
        </p:spPr>
        <p:txBody>
          <a:bodyPr anchor="t" rtlCol="false" tIns="0" lIns="0" bIns="0" rIns="0">
            <a:spAutoFit/>
          </a:bodyPr>
          <a:lstStyle/>
          <a:p>
            <a:pPr algn="l">
              <a:lnSpc>
                <a:spcPts val="4398"/>
              </a:lnSpc>
            </a:pPr>
            <a:r>
              <a:rPr lang="en-US" sz="3141">
                <a:solidFill>
                  <a:srgbClr val="000000"/>
                </a:solidFill>
                <a:latin typeface="Cooper Hewitt"/>
                <a:ea typeface="Cooper Hewitt"/>
                <a:cs typeface="Cooper Hewitt"/>
                <a:sym typeface="Cooper Hewitt"/>
              </a:rPr>
              <a:t>1).  Guan, C., Wang, S., &amp; Liew, A. W.-C. (2020). Lip Image Segmentation Based on a Fuzzy Convolutional Neural Network.</a:t>
            </a:r>
            <a:r>
              <a:rPr lang="en-US" sz="3141">
                <a:solidFill>
                  <a:srgbClr val="000000"/>
                </a:solidFill>
                <a:latin typeface="Cooper Hewitt"/>
                <a:ea typeface="Cooper Hewitt"/>
                <a:cs typeface="Cooper Hewitt"/>
                <a:sym typeface="Cooper Hewitt"/>
              </a:rPr>
              <a:t>This work integrates fuzzy logic with CNNs (LSFCNN) to achieve robust lip segmentation, handling lighting variations and complex mouth movements.</a:t>
            </a:r>
          </a:p>
          <a:p>
            <a:pPr algn="l">
              <a:lnSpc>
                <a:spcPts val="4398"/>
              </a:lnSpc>
            </a:pPr>
          </a:p>
          <a:p>
            <a:pPr algn="l">
              <a:lnSpc>
                <a:spcPts val="4398"/>
              </a:lnSpc>
            </a:pPr>
            <a:r>
              <a:rPr lang="en-US" sz="3141">
                <a:solidFill>
                  <a:srgbClr val="000000"/>
                </a:solidFill>
                <a:latin typeface="Cooper Hewitt"/>
                <a:ea typeface="Cooper Hewitt"/>
                <a:cs typeface="Cooper Hewitt"/>
                <a:sym typeface="Cooper Hewitt"/>
              </a:rPr>
              <a:t>2).  Assael, Y., Shillingford, B., Whiteson, S., &amp; de Freitas, N. (2016). LipNet: End-to-End Sentence-Level Lip Reading.Introduces the first deep learning model capable of sentence-level lip reading using CNN+RNN, outperforming human accuracy on benchmark datasets.</a:t>
            </a:r>
          </a:p>
          <a:p>
            <a:pPr algn="l">
              <a:lnSpc>
                <a:spcPts val="4398"/>
              </a:lnSpc>
            </a:pPr>
          </a:p>
          <a:p>
            <a:pPr algn="l">
              <a:lnSpc>
                <a:spcPts val="4398"/>
              </a:lnSpc>
              <a:spcBef>
                <a:spcPct val="0"/>
              </a:spcBef>
            </a:pPr>
          </a:p>
        </p:txBody>
      </p:sp>
      <p:sp>
        <p:nvSpPr>
          <p:cNvPr name="TextBox 4" id="4"/>
          <p:cNvSpPr txBox="true"/>
          <p:nvPr/>
        </p:nvSpPr>
        <p:spPr>
          <a:xfrm rot="0">
            <a:off x="389401" y="6599913"/>
            <a:ext cx="17509199" cy="1729955"/>
          </a:xfrm>
          <a:prstGeom prst="rect">
            <a:avLst/>
          </a:prstGeom>
        </p:spPr>
        <p:txBody>
          <a:bodyPr anchor="t" rtlCol="false" tIns="0" lIns="0" bIns="0" rIns="0">
            <a:spAutoFit/>
          </a:bodyPr>
          <a:lstStyle/>
          <a:p>
            <a:pPr algn="l">
              <a:lnSpc>
                <a:spcPts val="4398"/>
              </a:lnSpc>
              <a:spcBef>
                <a:spcPct val="0"/>
              </a:spcBef>
            </a:pPr>
            <a:r>
              <a:rPr lang="en-US" sz="3141">
                <a:solidFill>
                  <a:srgbClr val="000000"/>
                </a:solidFill>
                <a:latin typeface="Cooper Hewitt"/>
                <a:ea typeface="Cooper Hewitt"/>
                <a:cs typeface="Cooper Hewitt"/>
                <a:sym typeface="Cooper Hewitt"/>
              </a:rPr>
              <a:t>3).  </a:t>
            </a:r>
            <a:r>
              <a:rPr lang="en-US" b="true" sz="3141">
                <a:solidFill>
                  <a:srgbClr val="000000"/>
                </a:solidFill>
                <a:latin typeface="Cooper Hewitt"/>
                <a:ea typeface="Cooper Hewitt"/>
                <a:cs typeface="Cooper Hewitt"/>
                <a:sym typeface="Cooper Hewitt"/>
              </a:rPr>
              <a:t>Adeel, A., Gogate, M., Hussain, A., &amp; Whitmer, W. M. (2021). Lip-Reading Driven Deep Learning Approach for Speech Enhancement. Presents a stacked LSTM-based regression model combined with a visually-derived Wiener filter to enhance speech intelligibility in noisy environments.</a:t>
            </a:r>
          </a:p>
        </p:txBody>
      </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819791" y="1000682"/>
            <a:ext cx="17468209" cy="8133237"/>
          </a:xfrm>
          <a:prstGeom prst="rect">
            <a:avLst/>
          </a:prstGeom>
        </p:spPr>
        <p:txBody>
          <a:bodyPr anchor="t" rtlCol="false" tIns="0" lIns="0" bIns="0" rIns="0">
            <a:spAutoFit/>
          </a:bodyPr>
          <a:lstStyle/>
          <a:p>
            <a:pPr algn="l">
              <a:lnSpc>
                <a:spcPts val="4585"/>
              </a:lnSpc>
            </a:pPr>
            <a:r>
              <a:rPr lang="en-US" sz="3275">
                <a:solidFill>
                  <a:srgbClr val="000000"/>
                </a:solidFill>
                <a:latin typeface="Cooper Hewitt"/>
                <a:ea typeface="Cooper Hewitt"/>
                <a:cs typeface="Cooper Hewitt"/>
                <a:sym typeface="Cooper Hewitt"/>
              </a:rPr>
              <a:t>4).  Yin, Y., Wang, Z., Xia, K., Xie, L., &amp; Lu, S. (2024). Acoustic-Based Lip Reading for Mobile Devices: Dataset, Benchmark and a Self Distillation-Based Approach. </a:t>
            </a:r>
            <a:r>
              <a:rPr lang="en-US" sz="3275">
                <a:solidFill>
                  <a:srgbClr val="000000"/>
                </a:solidFill>
                <a:latin typeface="Cooper Hewitt"/>
                <a:ea typeface="Cooper Hewitt"/>
                <a:cs typeface="Cooper Hewitt"/>
                <a:sym typeface="Cooper Hewitt"/>
              </a:rPr>
              <a:t>Proposes the LIPCMD dataset and a self-distillation-based system (LipReader), achieving 91.58% accuracy and demonstrating smartphone deployment feasibility.</a:t>
            </a:r>
          </a:p>
          <a:p>
            <a:pPr algn="l">
              <a:lnSpc>
                <a:spcPts val="4585"/>
              </a:lnSpc>
            </a:pPr>
          </a:p>
          <a:p>
            <a:pPr algn="l">
              <a:lnSpc>
                <a:spcPts val="4585"/>
              </a:lnSpc>
            </a:pPr>
            <a:r>
              <a:rPr lang="en-US" sz="3275">
                <a:solidFill>
                  <a:srgbClr val="000000"/>
                </a:solidFill>
                <a:latin typeface="Cooper Hewitt"/>
                <a:ea typeface="Cooper Hewitt"/>
                <a:cs typeface="Cooper Hewitt"/>
                <a:sym typeface="Cooper Hewitt"/>
              </a:rPr>
              <a:t>5).  Chen, H., Wang, Q., Du, J., Wan, G.-S., Xiong, S.-F., Yin, B.-C., Pan, J., &amp; Lee, C.-H. (2024). Collaborative Viseme Subword and End-to-End Modeling for Word-Level Lip Reading.</a:t>
            </a:r>
          </a:p>
          <a:p>
            <a:pPr algn="l">
              <a:lnSpc>
                <a:spcPts val="4585"/>
              </a:lnSpc>
            </a:pPr>
            <a:r>
              <a:rPr lang="en-US" sz="3275">
                <a:solidFill>
                  <a:srgbClr val="000000"/>
                </a:solidFill>
                <a:latin typeface="Cooper Hewitt"/>
                <a:ea typeface="Cooper Hewitt"/>
                <a:cs typeface="Cooper Hewitt"/>
                <a:sym typeface="Cooper Hewitt"/>
              </a:rPr>
              <a:t> Combines viseme subword modeling with end-to-end frameworks (HVSEM, CVSEM), improving accuracy and generalization on LRW and LRW-1000 datasets.</a:t>
            </a:r>
          </a:p>
          <a:p>
            <a:pPr algn="l">
              <a:lnSpc>
                <a:spcPts val="4585"/>
              </a:lnSpc>
            </a:pPr>
          </a:p>
          <a:p>
            <a:pPr algn="l">
              <a:lnSpc>
                <a:spcPts val="4585"/>
              </a:lnSpc>
            </a:pPr>
            <a:r>
              <a:rPr lang="en-US" sz="3275">
                <a:solidFill>
                  <a:srgbClr val="000000"/>
                </a:solidFill>
                <a:latin typeface="Cooper Hewitt"/>
                <a:ea typeface="Cooper Hewitt"/>
                <a:cs typeface="Cooper Hewitt"/>
                <a:sym typeface="Cooper Hewitt"/>
              </a:rPr>
              <a:t>6).  Nemani, P., Krishna, G. S., Ramisetty, N., Sri Sai, B. D., &amp; Kumar, S. (2023). Deep Learning-Based Holistic Speaker Independent Visual Speech Recognition.</a:t>
            </a:r>
          </a:p>
          <a:p>
            <a:pPr algn="l">
              <a:lnSpc>
                <a:spcPts val="4585"/>
              </a:lnSpc>
              <a:spcBef>
                <a:spcPct val="0"/>
              </a:spcBef>
            </a:pPr>
            <a:r>
              <a:rPr lang="en-US" sz="3275">
                <a:solidFill>
                  <a:srgbClr val="000000"/>
                </a:solidFill>
                <a:latin typeface="Cooper Hewitt"/>
                <a:ea typeface="Cooper Hewitt"/>
                <a:cs typeface="Cooper Hewitt"/>
                <a:sym typeface="Cooper Hewitt"/>
              </a:rPr>
              <a:t> Develops a 3D CNN-based spatio-temporal model (LIPAR) for speaker-independent VSR, achieving 77.9% accuracy with a prototype for edge-device deployment.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82661" y="5758508"/>
            <a:ext cx="8461339" cy="3848449"/>
          </a:xfrm>
          <a:custGeom>
            <a:avLst/>
            <a:gdLst/>
            <a:ahLst/>
            <a:cxnLst/>
            <a:rect r="r" b="b" t="t" l="l"/>
            <a:pathLst>
              <a:path h="3848449" w="8461339">
                <a:moveTo>
                  <a:pt x="0" y="0"/>
                </a:moveTo>
                <a:lnTo>
                  <a:pt x="8461339" y="0"/>
                </a:lnTo>
                <a:lnTo>
                  <a:pt x="8461339" y="3848449"/>
                </a:lnTo>
                <a:lnTo>
                  <a:pt x="0" y="3848449"/>
                </a:lnTo>
                <a:lnTo>
                  <a:pt x="0" y="0"/>
                </a:lnTo>
                <a:close/>
              </a:path>
            </a:pathLst>
          </a:custGeom>
          <a:blipFill>
            <a:blip r:embed="rId2"/>
            <a:stretch>
              <a:fillRect l="-1715" t="-35450" r="-1465" b="-15978"/>
            </a:stretch>
          </a:blipFill>
        </p:spPr>
      </p:sp>
      <p:sp>
        <p:nvSpPr>
          <p:cNvPr name="Freeform 3" id="3"/>
          <p:cNvSpPr/>
          <p:nvPr/>
        </p:nvSpPr>
        <p:spPr>
          <a:xfrm flipH="false" flipV="false" rot="0">
            <a:off x="10051262" y="5786864"/>
            <a:ext cx="7664638" cy="3820093"/>
          </a:xfrm>
          <a:custGeom>
            <a:avLst/>
            <a:gdLst/>
            <a:ahLst/>
            <a:cxnLst/>
            <a:rect r="r" b="b" t="t" l="l"/>
            <a:pathLst>
              <a:path h="3820093" w="7664638">
                <a:moveTo>
                  <a:pt x="0" y="0"/>
                </a:moveTo>
                <a:lnTo>
                  <a:pt x="7664638" y="0"/>
                </a:lnTo>
                <a:lnTo>
                  <a:pt x="7664638" y="3820093"/>
                </a:lnTo>
                <a:lnTo>
                  <a:pt x="0" y="3820093"/>
                </a:lnTo>
                <a:lnTo>
                  <a:pt x="0" y="0"/>
                </a:lnTo>
                <a:close/>
              </a:path>
            </a:pathLst>
          </a:custGeom>
          <a:blipFill>
            <a:blip r:embed="rId3"/>
            <a:stretch>
              <a:fillRect l="-6219" t="-9180" r="-5637" b="-13430"/>
            </a:stretch>
          </a:blipFill>
        </p:spPr>
      </p:sp>
      <p:sp>
        <p:nvSpPr>
          <p:cNvPr name="TextBox 4" id="4"/>
          <p:cNvSpPr txBox="true"/>
          <p:nvPr/>
        </p:nvSpPr>
        <p:spPr>
          <a:xfrm rot="0">
            <a:off x="6815573" y="154939"/>
            <a:ext cx="3172539" cy="873761"/>
          </a:xfrm>
          <a:prstGeom prst="rect">
            <a:avLst/>
          </a:prstGeom>
        </p:spPr>
        <p:txBody>
          <a:bodyPr anchor="t" rtlCol="false" tIns="0" lIns="0" bIns="0" rIns="0">
            <a:spAutoFit/>
          </a:bodyPr>
          <a:lstStyle/>
          <a:p>
            <a:pPr algn="ctr">
              <a:lnSpc>
                <a:spcPts val="6439"/>
              </a:lnSpc>
              <a:spcBef>
                <a:spcPct val="0"/>
              </a:spcBef>
            </a:pPr>
            <a:r>
              <a:rPr lang="en-US" b="true" sz="4599">
                <a:solidFill>
                  <a:srgbClr val="000000"/>
                </a:solidFill>
                <a:latin typeface="Times New Roman MT Bold"/>
                <a:ea typeface="Times New Roman MT Bold"/>
                <a:cs typeface="Times New Roman MT Bold"/>
                <a:sym typeface="Times New Roman MT Bold"/>
              </a:rPr>
              <a:t>ABSTRACT</a:t>
            </a:r>
          </a:p>
        </p:txBody>
      </p:sp>
      <p:sp>
        <p:nvSpPr>
          <p:cNvPr name="TextBox 5" id="5"/>
          <p:cNvSpPr txBox="true"/>
          <p:nvPr/>
        </p:nvSpPr>
        <p:spPr>
          <a:xfrm rot="0">
            <a:off x="846159" y="1549222"/>
            <a:ext cx="16869741" cy="2997235"/>
          </a:xfrm>
          <a:prstGeom prst="rect">
            <a:avLst/>
          </a:prstGeom>
        </p:spPr>
        <p:txBody>
          <a:bodyPr anchor="t" rtlCol="false" tIns="0" lIns="0" bIns="0" rIns="0">
            <a:spAutoFit/>
          </a:bodyPr>
          <a:lstStyle/>
          <a:p>
            <a:pPr algn="ctr">
              <a:lnSpc>
                <a:spcPts val="4623"/>
              </a:lnSpc>
              <a:spcBef>
                <a:spcPct val="0"/>
              </a:spcBef>
            </a:pPr>
            <a:r>
              <a:rPr lang="en-US" sz="3302">
                <a:solidFill>
                  <a:srgbClr val="000000"/>
                </a:solidFill>
                <a:latin typeface="Cooper Hewitt"/>
                <a:ea typeface="Cooper Hewitt"/>
                <a:cs typeface="Cooper Hewitt"/>
                <a:sym typeface="Cooper Hewitt"/>
              </a:rPr>
              <a:t>The Lip and Sign Assistant (LISA) is an assistive system that bridges communication gaps for people with hearing and speech impairments. Using digital signal processing, image, and motion analysis, LISA interprets lip movements and sign language gestures in real time, converting them into text or speech. It integrates pattern recognition and assistive technology to deliver a cost-effective, user-friendly communication tool.</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090527" y="1666711"/>
            <a:ext cx="6561467" cy="4546548"/>
          </a:xfrm>
          <a:custGeom>
            <a:avLst/>
            <a:gdLst/>
            <a:ahLst/>
            <a:cxnLst/>
            <a:rect r="r" b="b" t="t" l="l"/>
            <a:pathLst>
              <a:path h="4546548" w="6561467">
                <a:moveTo>
                  <a:pt x="0" y="0"/>
                </a:moveTo>
                <a:lnTo>
                  <a:pt x="6561467" y="0"/>
                </a:lnTo>
                <a:lnTo>
                  <a:pt x="6561467" y="4546548"/>
                </a:lnTo>
                <a:lnTo>
                  <a:pt x="0" y="4546548"/>
                </a:lnTo>
                <a:lnTo>
                  <a:pt x="0" y="0"/>
                </a:lnTo>
                <a:close/>
              </a:path>
            </a:pathLst>
          </a:custGeom>
          <a:blipFill>
            <a:blip r:embed="rId2"/>
            <a:stretch>
              <a:fillRect l="-2063" t="0" r="-2063" b="0"/>
            </a:stretch>
          </a:blipFill>
        </p:spPr>
      </p:sp>
      <p:sp>
        <p:nvSpPr>
          <p:cNvPr name="Freeform 3" id="3"/>
          <p:cNvSpPr/>
          <p:nvPr/>
        </p:nvSpPr>
        <p:spPr>
          <a:xfrm flipH="false" flipV="false" rot="0">
            <a:off x="1028700" y="5000037"/>
            <a:ext cx="5995795" cy="5995795"/>
          </a:xfrm>
          <a:custGeom>
            <a:avLst/>
            <a:gdLst/>
            <a:ahLst/>
            <a:cxnLst/>
            <a:rect r="r" b="b" t="t" l="l"/>
            <a:pathLst>
              <a:path h="5995795" w="5995795">
                <a:moveTo>
                  <a:pt x="0" y="0"/>
                </a:moveTo>
                <a:lnTo>
                  <a:pt x="5995795" y="0"/>
                </a:lnTo>
                <a:lnTo>
                  <a:pt x="5995795" y="5995794"/>
                </a:lnTo>
                <a:lnTo>
                  <a:pt x="0" y="5995794"/>
                </a:lnTo>
                <a:lnTo>
                  <a:pt x="0" y="0"/>
                </a:lnTo>
                <a:close/>
              </a:path>
            </a:pathLst>
          </a:custGeom>
          <a:blipFill>
            <a:blip r:embed="rId3"/>
            <a:stretch>
              <a:fillRect l="0" t="0" r="0" b="0"/>
            </a:stretch>
          </a:blipFill>
        </p:spPr>
      </p:sp>
      <p:sp>
        <p:nvSpPr>
          <p:cNvPr name="Freeform 4" id="4"/>
          <p:cNvSpPr/>
          <p:nvPr/>
        </p:nvSpPr>
        <p:spPr>
          <a:xfrm flipH="false" flipV="false" rot="0">
            <a:off x="7294817" y="6705133"/>
            <a:ext cx="10357177" cy="3156900"/>
          </a:xfrm>
          <a:custGeom>
            <a:avLst/>
            <a:gdLst/>
            <a:ahLst/>
            <a:cxnLst/>
            <a:rect r="r" b="b" t="t" l="l"/>
            <a:pathLst>
              <a:path h="3156900" w="10357177">
                <a:moveTo>
                  <a:pt x="0" y="0"/>
                </a:moveTo>
                <a:lnTo>
                  <a:pt x="10357177" y="0"/>
                </a:lnTo>
                <a:lnTo>
                  <a:pt x="10357177" y="3156900"/>
                </a:lnTo>
                <a:lnTo>
                  <a:pt x="0" y="3156900"/>
                </a:lnTo>
                <a:lnTo>
                  <a:pt x="0" y="0"/>
                </a:lnTo>
                <a:close/>
              </a:path>
            </a:pathLst>
          </a:custGeom>
          <a:blipFill>
            <a:blip r:embed="rId4"/>
            <a:stretch>
              <a:fillRect l="0" t="-11456" r="-1995" b="0"/>
            </a:stretch>
          </a:blipFill>
        </p:spPr>
      </p:sp>
      <p:sp>
        <p:nvSpPr>
          <p:cNvPr name="TextBox 5" id="5"/>
          <p:cNvSpPr txBox="true"/>
          <p:nvPr/>
        </p:nvSpPr>
        <p:spPr>
          <a:xfrm rot="0">
            <a:off x="6492333" y="187959"/>
            <a:ext cx="4598194" cy="840741"/>
          </a:xfrm>
          <a:prstGeom prst="rect">
            <a:avLst/>
          </a:prstGeom>
        </p:spPr>
        <p:txBody>
          <a:bodyPr anchor="t" rtlCol="false" tIns="0" lIns="0" bIns="0" rIns="0">
            <a:spAutoFit/>
          </a:bodyPr>
          <a:lstStyle/>
          <a:p>
            <a:pPr algn="ctr">
              <a:lnSpc>
                <a:spcPts val="6159"/>
              </a:lnSpc>
              <a:spcBef>
                <a:spcPct val="0"/>
              </a:spcBef>
            </a:pPr>
            <a:r>
              <a:rPr lang="en-US" b="true" sz="4399">
                <a:solidFill>
                  <a:srgbClr val="000000"/>
                </a:solidFill>
                <a:latin typeface="Times New Roman MT Bold"/>
                <a:ea typeface="Times New Roman MT Bold"/>
                <a:cs typeface="Times New Roman MT Bold"/>
                <a:sym typeface="Times New Roman MT Bold"/>
              </a:rPr>
              <a:t>INTRODUCTION</a:t>
            </a:r>
          </a:p>
        </p:txBody>
      </p:sp>
      <p:sp>
        <p:nvSpPr>
          <p:cNvPr name="TextBox 6" id="6"/>
          <p:cNvSpPr txBox="true"/>
          <p:nvPr/>
        </p:nvSpPr>
        <p:spPr>
          <a:xfrm rot="0">
            <a:off x="616940" y="1504786"/>
            <a:ext cx="10080893" cy="4875846"/>
          </a:xfrm>
          <a:prstGeom prst="rect">
            <a:avLst/>
          </a:prstGeom>
        </p:spPr>
        <p:txBody>
          <a:bodyPr anchor="t" rtlCol="false" tIns="0" lIns="0" bIns="0" rIns="0">
            <a:spAutoFit/>
          </a:bodyPr>
          <a:lstStyle/>
          <a:p>
            <a:pPr algn="ctr">
              <a:lnSpc>
                <a:spcPts val="4777"/>
              </a:lnSpc>
            </a:pPr>
            <a:r>
              <a:rPr lang="en-US" sz="3412">
                <a:solidFill>
                  <a:srgbClr val="000000"/>
                </a:solidFill>
                <a:latin typeface="Cooper Hewitt"/>
                <a:ea typeface="Cooper Hewitt"/>
                <a:cs typeface="Cooper Hewitt"/>
                <a:sym typeface="Cooper Hewitt"/>
              </a:rPr>
              <a:t>LISA – Sign Conversation is an AI-powered system that translates sign language into speech or text in real time. It accurately recognizes hand gestures, enabling natural interaction between the deaf-mute community and the hearing world. Portable and user-friendly, LISA fosters inclusivity across mobile and web platforms.</a:t>
            </a:r>
          </a:p>
          <a:p>
            <a:pPr algn="ctr">
              <a:lnSpc>
                <a:spcPts val="4777"/>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968171" y="3093365"/>
            <a:ext cx="4623336" cy="6957682"/>
          </a:xfrm>
          <a:custGeom>
            <a:avLst/>
            <a:gdLst/>
            <a:ahLst/>
            <a:cxnLst/>
            <a:rect r="r" b="b" t="t" l="l"/>
            <a:pathLst>
              <a:path h="6957682" w="4623336">
                <a:moveTo>
                  <a:pt x="0" y="0"/>
                </a:moveTo>
                <a:lnTo>
                  <a:pt x="4623336" y="0"/>
                </a:lnTo>
                <a:lnTo>
                  <a:pt x="4623336" y="6957682"/>
                </a:lnTo>
                <a:lnTo>
                  <a:pt x="0" y="6957682"/>
                </a:lnTo>
                <a:lnTo>
                  <a:pt x="0" y="0"/>
                </a:lnTo>
                <a:close/>
              </a:path>
            </a:pathLst>
          </a:custGeom>
          <a:blipFill>
            <a:blip r:embed="rId2"/>
            <a:stretch>
              <a:fillRect l="0" t="-973" r="-2216" b="-973"/>
            </a:stretch>
          </a:blipFill>
        </p:spPr>
      </p:sp>
      <p:sp>
        <p:nvSpPr>
          <p:cNvPr name="TextBox 3" id="3"/>
          <p:cNvSpPr txBox="true"/>
          <p:nvPr/>
        </p:nvSpPr>
        <p:spPr>
          <a:xfrm rot="0">
            <a:off x="1038896" y="857250"/>
            <a:ext cx="6552248" cy="840741"/>
          </a:xfrm>
          <a:prstGeom prst="rect">
            <a:avLst/>
          </a:prstGeom>
        </p:spPr>
        <p:txBody>
          <a:bodyPr anchor="t" rtlCol="false" tIns="0" lIns="0" bIns="0" rIns="0">
            <a:spAutoFit/>
          </a:bodyPr>
          <a:lstStyle/>
          <a:p>
            <a:pPr algn="ctr">
              <a:lnSpc>
                <a:spcPts val="6159"/>
              </a:lnSpc>
              <a:spcBef>
                <a:spcPct val="0"/>
              </a:spcBef>
            </a:pPr>
            <a:r>
              <a:rPr lang="en-US" b="true" sz="4399">
                <a:solidFill>
                  <a:srgbClr val="000000"/>
                </a:solidFill>
                <a:latin typeface="Times New Roman MT Bold"/>
                <a:ea typeface="Times New Roman MT Bold"/>
                <a:cs typeface="Times New Roman MT Bold"/>
                <a:sym typeface="Times New Roman MT Bold"/>
              </a:rPr>
              <a:t>PROBLEM STATEMENT</a:t>
            </a:r>
          </a:p>
        </p:txBody>
      </p:sp>
      <p:sp>
        <p:nvSpPr>
          <p:cNvPr name="TextBox 4" id="4"/>
          <p:cNvSpPr txBox="true"/>
          <p:nvPr/>
        </p:nvSpPr>
        <p:spPr>
          <a:xfrm rot="0">
            <a:off x="556618" y="1907820"/>
            <a:ext cx="17731382" cy="1185545"/>
          </a:xfrm>
          <a:prstGeom prst="rect">
            <a:avLst/>
          </a:prstGeom>
        </p:spPr>
        <p:txBody>
          <a:bodyPr anchor="t" rtlCol="false" tIns="0" lIns="0" bIns="0" rIns="0">
            <a:spAutoFit/>
          </a:bodyPr>
          <a:lstStyle/>
          <a:p>
            <a:pPr algn="l">
              <a:lnSpc>
                <a:spcPts val="4480"/>
              </a:lnSpc>
              <a:spcBef>
                <a:spcPct val="0"/>
              </a:spcBef>
            </a:pPr>
            <a:r>
              <a:rPr lang="en-US" sz="3200">
                <a:solidFill>
                  <a:srgbClr val="000000"/>
                </a:solidFill>
                <a:latin typeface="Cooper Hewitt"/>
                <a:ea typeface="Cooper Hewitt"/>
                <a:cs typeface="Cooper Hewitt"/>
                <a:sym typeface="Cooper Hewitt"/>
              </a:rPr>
              <a:t>“ People with hearing and speech impairments face significant challenges in communicating with others, as conventional methods like sign language and lip reading are not universally understood “</a:t>
            </a:r>
          </a:p>
        </p:txBody>
      </p:sp>
      <p:sp>
        <p:nvSpPr>
          <p:cNvPr name="TextBox 5" id="5"/>
          <p:cNvSpPr txBox="true"/>
          <p:nvPr/>
        </p:nvSpPr>
        <p:spPr>
          <a:xfrm rot="0">
            <a:off x="1028954" y="3703592"/>
            <a:ext cx="6729889" cy="840741"/>
          </a:xfrm>
          <a:prstGeom prst="rect">
            <a:avLst/>
          </a:prstGeom>
        </p:spPr>
        <p:txBody>
          <a:bodyPr anchor="t" rtlCol="false" tIns="0" lIns="0" bIns="0" rIns="0">
            <a:spAutoFit/>
          </a:bodyPr>
          <a:lstStyle/>
          <a:p>
            <a:pPr algn="ctr">
              <a:lnSpc>
                <a:spcPts val="6159"/>
              </a:lnSpc>
              <a:spcBef>
                <a:spcPct val="0"/>
              </a:spcBef>
            </a:pPr>
            <a:r>
              <a:rPr lang="en-US" b="true" sz="4399">
                <a:solidFill>
                  <a:srgbClr val="000000"/>
                </a:solidFill>
                <a:latin typeface="Times New Roman MT Bold"/>
                <a:ea typeface="Times New Roman MT Bold"/>
                <a:cs typeface="Times New Roman MT Bold"/>
                <a:sym typeface="Times New Roman MT Bold"/>
              </a:rPr>
              <a:t>SOLUTION STATEMENT</a:t>
            </a:r>
          </a:p>
        </p:txBody>
      </p:sp>
      <p:sp>
        <p:nvSpPr>
          <p:cNvPr name="TextBox 6" id="6"/>
          <p:cNvSpPr txBox="true"/>
          <p:nvPr/>
        </p:nvSpPr>
        <p:spPr>
          <a:xfrm rot="0">
            <a:off x="412310" y="4991100"/>
            <a:ext cx="10867290" cy="2974136"/>
          </a:xfrm>
          <a:prstGeom prst="rect">
            <a:avLst/>
          </a:prstGeom>
        </p:spPr>
        <p:txBody>
          <a:bodyPr anchor="t" rtlCol="false" tIns="0" lIns="0" bIns="0" rIns="0">
            <a:spAutoFit/>
          </a:bodyPr>
          <a:lstStyle/>
          <a:p>
            <a:pPr algn="l" marL="708802" indent="-354401" lvl="1">
              <a:lnSpc>
                <a:spcPts val="4596"/>
              </a:lnSpc>
              <a:buFont typeface="Arial"/>
              <a:buChar char="•"/>
            </a:pPr>
            <a:r>
              <a:rPr lang="en-US" sz="3283">
                <a:solidFill>
                  <a:srgbClr val="000000"/>
                </a:solidFill>
                <a:latin typeface="Cooper Hewitt"/>
                <a:ea typeface="Cooper Hewitt"/>
                <a:cs typeface="Cooper Hewitt"/>
                <a:sym typeface="Cooper Hewitt"/>
              </a:rPr>
              <a:t>App and Website for patients &amp; doctors.</a:t>
            </a:r>
          </a:p>
          <a:p>
            <a:pPr algn="l" marL="708802" indent="-354401" lvl="1">
              <a:lnSpc>
                <a:spcPts val="4596"/>
              </a:lnSpc>
              <a:buFont typeface="Arial"/>
              <a:buChar char="•"/>
            </a:pPr>
            <a:r>
              <a:rPr lang="en-US" sz="3283">
                <a:solidFill>
                  <a:srgbClr val="000000"/>
                </a:solidFill>
                <a:latin typeface="Cooper Hewitt"/>
                <a:ea typeface="Cooper Hewitt"/>
                <a:cs typeface="Cooper Hewitt"/>
                <a:sym typeface="Cooper Hewitt"/>
              </a:rPr>
              <a:t>Uses ML to detect lip movements &amp; gestures.</a:t>
            </a:r>
          </a:p>
          <a:p>
            <a:pPr algn="l" marL="708802" indent="-354401" lvl="1">
              <a:lnSpc>
                <a:spcPts val="4596"/>
              </a:lnSpc>
              <a:buFont typeface="Arial"/>
              <a:buChar char="•"/>
            </a:pPr>
            <a:r>
              <a:rPr lang="en-US" sz="3283">
                <a:solidFill>
                  <a:srgbClr val="000000"/>
                </a:solidFill>
                <a:latin typeface="Cooper Hewitt"/>
                <a:ea typeface="Cooper Hewitt"/>
                <a:cs typeface="Cooper Hewitt"/>
                <a:sym typeface="Cooper Hewitt"/>
              </a:rPr>
              <a:t>Converts into text for better understanding.</a:t>
            </a:r>
          </a:p>
          <a:p>
            <a:pPr algn="l" marL="708802" indent="-354401" lvl="1">
              <a:lnSpc>
                <a:spcPts val="4596"/>
              </a:lnSpc>
              <a:buFont typeface="Arial"/>
              <a:buChar char="•"/>
            </a:pPr>
            <a:r>
              <a:rPr lang="en-US" sz="3283">
                <a:solidFill>
                  <a:srgbClr val="000000"/>
                </a:solidFill>
                <a:latin typeface="Cooper Hewitt"/>
                <a:ea typeface="Cooper Hewitt"/>
                <a:cs typeface="Cooper Hewitt"/>
                <a:sym typeface="Cooper Hewitt"/>
              </a:rPr>
              <a:t>Doctors access records with secure User ID.</a:t>
            </a:r>
          </a:p>
          <a:p>
            <a:pPr algn="l" marL="708802" indent="-354401" lvl="1">
              <a:lnSpc>
                <a:spcPts val="4596"/>
              </a:lnSpc>
              <a:buFont typeface="Arial"/>
              <a:buChar char="•"/>
            </a:pPr>
            <a:r>
              <a:rPr lang="en-US" sz="3283">
                <a:solidFill>
                  <a:srgbClr val="000000"/>
                </a:solidFill>
                <a:latin typeface="Cooper Hewitt"/>
                <a:ea typeface="Cooper Hewitt"/>
                <a:cs typeface="Cooper Hewitt"/>
                <a:sym typeface="Cooper Hewitt"/>
              </a:rPr>
              <a:t>includes appointments scheduling and monitoring.</a:t>
            </a: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0" y="94533"/>
            <a:ext cx="19051181" cy="2529566"/>
          </a:xfrm>
          <a:prstGeom prst="rect">
            <a:avLst/>
          </a:prstGeom>
          <a:solidFill>
            <a:srgbClr val="FFFFFF"/>
          </a:solidFill>
        </p:spPr>
      </p:sp>
      <p:sp>
        <p:nvSpPr>
          <p:cNvPr name="TextBox 3" id="3"/>
          <p:cNvSpPr txBox="true"/>
          <p:nvPr/>
        </p:nvSpPr>
        <p:spPr>
          <a:xfrm rot="0">
            <a:off x="11932179" y="920355"/>
            <a:ext cx="5686354" cy="665222"/>
          </a:xfrm>
          <a:prstGeom prst="rect">
            <a:avLst/>
          </a:prstGeom>
        </p:spPr>
        <p:txBody>
          <a:bodyPr anchor="t" rtlCol="false" tIns="0" lIns="0" bIns="0" rIns="0">
            <a:spAutoFit/>
          </a:bodyPr>
          <a:lstStyle/>
          <a:p>
            <a:pPr algn="l">
              <a:lnSpc>
                <a:spcPts val="2660"/>
              </a:lnSpc>
            </a:pPr>
            <a:r>
              <a:rPr lang="en-US" sz="1900" b="true">
                <a:solidFill>
                  <a:srgbClr val="FFFFFF"/>
                </a:solidFill>
                <a:latin typeface="HK Grotesk Medium"/>
                <a:ea typeface="HK Grotesk Medium"/>
                <a:cs typeface="HK Grotesk Medium"/>
                <a:sym typeface="HK Grotesk Medium"/>
              </a:rPr>
              <a:t>Date and Time: June 1, 2025, 10:00 AM</a:t>
            </a:r>
          </a:p>
          <a:p>
            <a:pPr algn="l">
              <a:lnSpc>
                <a:spcPts val="2660"/>
              </a:lnSpc>
              <a:spcBef>
                <a:spcPct val="0"/>
              </a:spcBef>
            </a:pPr>
            <a:r>
              <a:rPr lang="en-US" b="true" sz="1900">
                <a:solidFill>
                  <a:srgbClr val="FFFFFF"/>
                </a:solidFill>
                <a:latin typeface="HK Grotesk Medium"/>
                <a:ea typeface="HK Grotesk Medium"/>
                <a:cs typeface="HK Grotesk Medium"/>
                <a:sym typeface="HK Grotesk Medium"/>
              </a:rPr>
              <a:t>Attendees: Alice, Wyatt, Frank, Trish, and Ben</a:t>
            </a:r>
          </a:p>
        </p:txBody>
      </p:sp>
      <p:sp>
        <p:nvSpPr>
          <p:cNvPr name="AutoShape 4" id="4"/>
          <p:cNvSpPr/>
          <p:nvPr/>
        </p:nvSpPr>
        <p:spPr>
          <a:xfrm rot="0">
            <a:off x="-655255" y="9548511"/>
            <a:ext cx="19598510" cy="1012689"/>
          </a:xfrm>
          <a:prstGeom prst="rect">
            <a:avLst/>
          </a:prstGeom>
          <a:solidFill>
            <a:srgbClr val="FFFFFF"/>
          </a:solidFill>
        </p:spPr>
      </p:sp>
      <p:sp>
        <p:nvSpPr>
          <p:cNvPr name="TextBox 5" id="5"/>
          <p:cNvSpPr txBox="true"/>
          <p:nvPr/>
        </p:nvSpPr>
        <p:spPr>
          <a:xfrm rot="0">
            <a:off x="3769286" y="747176"/>
            <a:ext cx="6815359" cy="812525"/>
          </a:xfrm>
          <a:prstGeom prst="rect">
            <a:avLst/>
          </a:prstGeom>
        </p:spPr>
        <p:txBody>
          <a:bodyPr anchor="t" rtlCol="false" tIns="0" lIns="0" bIns="0" rIns="0">
            <a:spAutoFit/>
          </a:bodyPr>
          <a:lstStyle/>
          <a:p>
            <a:pPr algn="l">
              <a:lnSpc>
                <a:spcPts val="6501"/>
              </a:lnSpc>
              <a:spcBef>
                <a:spcPct val="0"/>
              </a:spcBef>
            </a:pPr>
            <a:r>
              <a:rPr lang="en-US" b="true" sz="4644">
                <a:solidFill>
                  <a:srgbClr val="FFFFFF"/>
                </a:solidFill>
                <a:latin typeface="HK Grotesk Semi-Bold"/>
                <a:ea typeface="HK Grotesk Semi-Bold"/>
                <a:cs typeface="HK Grotesk Semi-Bold"/>
                <a:sym typeface="HK Grotesk Semi-Bold"/>
              </a:rPr>
              <a:t>Team Alignment Meeting</a:t>
            </a:r>
          </a:p>
        </p:txBody>
      </p:sp>
      <p:sp>
        <p:nvSpPr>
          <p:cNvPr name="AutoShape 6" id="6"/>
          <p:cNvSpPr/>
          <p:nvPr/>
        </p:nvSpPr>
        <p:spPr>
          <a:xfrm flipH="true">
            <a:off x="901283" y="1559702"/>
            <a:ext cx="14287" cy="8727298"/>
          </a:xfrm>
          <a:prstGeom prst="line">
            <a:avLst/>
          </a:prstGeom>
          <a:ln cap="flat" w="28575">
            <a:solidFill>
              <a:srgbClr val="000000"/>
            </a:solidFill>
            <a:prstDash val="solid"/>
            <a:headEnd type="none" len="sm" w="sm"/>
            <a:tailEnd type="none" len="sm" w="sm"/>
          </a:ln>
        </p:spPr>
      </p:sp>
      <p:sp>
        <p:nvSpPr>
          <p:cNvPr name="AutoShape 7" id="7"/>
          <p:cNvSpPr/>
          <p:nvPr/>
        </p:nvSpPr>
        <p:spPr>
          <a:xfrm flipH="true">
            <a:off x="2329914" y="1585577"/>
            <a:ext cx="0" cy="8701423"/>
          </a:xfrm>
          <a:prstGeom prst="line">
            <a:avLst/>
          </a:prstGeom>
          <a:ln cap="rnd" w="28575">
            <a:solidFill>
              <a:srgbClr val="000000"/>
            </a:solidFill>
            <a:prstDash val="solid"/>
            <a:headEnd type="none" len="sm" w="sm"/>
            <a:tailEnd type="none" len="sm" w="sm"/>
          </a:ln>
        </p:spPr>
      </p:sp>
      <p:sp>
        <p:nvSpPr>
          <p:cNvPr name="AutoShape 8" id="8"/>
          <p:cNvSpPr/>
          <p:nvPr/>
        </p:nvSpPr>
        <p:spPr>
          <a:xfrm>
            <a:off x="8611635" y="1559702"/>
            <a:ext cx="0" cy="8653798"/>
          </a:xfrm>
          <a:prstGeom prst="line">
            <a:avLst/>
          </a:prstGeom>
          <a:ln cap="rnd" w="28575">
            <a:solidFill>
              <a:srgbClr val="000000"/>
            </a:solidFill>
            <a:prstDash val="solid"/>
            <a:headEnd type="none" len="sm" w="sm"/>
            <a:tailEnd type="none" len="sm" w="sm"/>
          </a:ln>
        </p:spPr>
      </p:sp>
      <p:sp>
        <p:nvSpPr>
          <p:cNvPr name="AutoShape 9" id="9"/>
          <p:cNvSpPr/>
          <p:nvPr/>
        </p:nvSpPr>
        <p:spPr>
          <a:xfrm flipH="true">
            <a:off x="12322958" y="1559702"/>
            <a:ext cx="0" cy="8727298"/>
          </a:xfrm>
          <a:prstGeom prst="line">
            <a:avLst/>
          </a:prstGeom>
          <a:ln cap="rnd" w="28575">
            <a:solidFill>
              <a:srgbClr val="000000"/>
            </a:solidFill>
            <a:prstDash val="solid"/>
            <a:headEnd type="none" len="sm" w="sm"/>
            <a:tailEnd type="none" len="sm" w="sm"/>
          </a:ln>
        </p:spPr>
      </p:sp>
      <p:sp>
        <p:nvSpPr>
          <p:cNvPr name="TextBox 10" id="10"/>
          <p:cNvSpPr txBox="true"/>
          <p:nvPr/>
        </p:nvSpPr>
        <p:spPr>
          <a:xfrm rot="0">
            <a:off x="5050104" y="187959"/>
            <a:ext cx="6128742" cy="840741"/>
          </a:xfrm>
          <a:prstGeom prst="rect">
            <a:avLst/>
          </a:prstGeom>
        </p:spPr>
        <p:txBody>
          <a:bodyPr anchor="t" rtlCol="false" tIns="0" lIns="0" bIns="0" rIns="0">
            <a:spAutoFit/>
          </a:bodyPr>
          <a:lstStyle/>
          <a:p>
            <a:pPr algn="ctr">
              <a:lnSpc>
                <a:spcPts val="6159"/>
              </a:lnSpc>
              <a:spcBef>
                <a:spcPct val="0"/>
              </a:spcBef>
            </a:pPr>
            <a:r>
              <a:rPr lang="en-US" b="true" sz="4399">
                <a:solidFill>
                  <a:srgbClr val="000000"/>
                </a:solidFill>
                <a:latin typeface="Times New Roman MT Bold"/>
                <a:ea typeface="Times New Roman MT Bold"/>
                <a:cs typeface="Times New Roman MT Bold"/>
                <a:sym typeface="Times New Roman MT Bold"/>
              </a:rPr>
              <a:t>LITERATURE SURVEY</a:t>
            </a:r>
          </a:p>
        </p:txBody>
      </p:sp>
      <p:sp>
        <p:nvSpPr>
          <p:cNvPr name="TextBox 11" id="11"/>
          <p:cNvSpPr txBox="true"/>
          <p:nvPr/>
        </p:nvSpPr>
        <p:spPr>
          <a:xfrm rot="0">
            <a:off x="1184295" y="1790345"/>
            <a:ext cx="862608" cy="538480"/>
          </a:xfrm>
          <a:prstGeom prst="rect">
            <a:avLst/>
          </a:prstGeom>
        </p:spPr>
        <p:txBody>
          <a:bodyPr anchor="t" rtlCol="false" tIns="0" lIns="0" bIns="0" rIns="0">
            <a:spAutoFit/>
          </a:bodyPr>
          <a:lstStyle/>
          <a:p>
            <a:pPr algn="ctr">
              <a:lnSpc>
                <a:spcPts val="3920"/>
              </a:lnSpc>
              <a:spcBef>
                <a:spcPct val="0"/>
              </a:spcBef>
            </a:pPr>
            <a:r>
              <a:rPr lang="en-US" b="true" sz="2800">
                <a:solidFill>
                  <a:srgbClr val="000000"/>
                </a:solidFill>
                <a:latin typeface="Times New Roman MT Bold"/>
                <a:ea typeface="Times New Roman MT Bold"/>
                <a:cs typeface="Times New Roman MT Bold"/>
                <a:sym typeface="Times New Roman MT Bold"/>
              </a:rPr>
              <a:t>S.NO</a:t>
            </a:r>
          </a:p>
        </p:txBody>
      </p:sp>
      <p:sp>
        <p:nvSpPr>
          <p:cNvPr name="AutoShape 12" id="12"/>
          <p:cNvSpPr/>
          <p:nvPr/>
        </p:nvSpPr>
        <p:spPr>
          <a:xfrm flipV="true">
            <a:off x="901283" y="1585577"/>
            <a:ext cx="16780826" cy="19050"/>
          </a:xfrm>
          <a:prstGeom prst="line">
            <a:avLst/>
          </a:prstGeom>
          <a:ln cap="flat" w="38100">
            <a:solidFill>
              <a:srgbClr val="000000"/>
            </a:solidFill>
            <a:prstDash val="solid"/>
            <a:headEnd type="none" len="sm" w="sm"/>
            <a:tailEnd type="none" len="sm" w="sm"/>
          </a:ln>
        </p:spPr>
      </p:sp>
      <p:sp>
        <p:nvSpPr>
          <p:cNvPr name="AutoShape 13" id="13"/>
          <p:cNvSpPr/>
          <p:nvPr/>
        </p:nvSpPr>
        <p:spPr>
          <a:xfrm>
            <a:off x="17599483" y="1559702"/>
            <a:ext cx="19050" cy="8727298"/>
          </a:xfrm>
          <a:prstGeom prst="line">
            <a:avLst/>
          </a:prstGeom>
          <a:ln cap="flat" w="28575">
            <a:solidFill>
              <a:srgbClr val="000000"/>
            </a:solidFill>
            <a:prstDash val="solid"/>
            <a:headEnd type="none" len="sm" w="sm"/>
            <a:tailEnd type="none" len="sm" w="sm"/>
          </a:ln>
        </p:spPr>
      </p:sp>
      <p:sp>
        <p:nvSpPr>
          <p:cNvPr name="AutoShape 14" id="14"/>
          <p:cNvSpPr/>
          <p:nvPr/>
        </p:nvSpPr>
        <p:spPr>
          <a:xfrm>
            <a:off x="901283" y="2624099"/>
            <a:ext cx="16717250" cy="0"/>
          </a:xfrm>
          <a:prstGeom prst="line">
            <a:avLst/>
          </a:prstGeom>
          <a:ln cap="flat" w="28575">
            <a:solidFill>
              <a:srgbClr val="000000"/>
            </a:solidFill>
            <a:prstDash val="solid"/>
            <a:headEnd type="none" len="sm" w="sm"/>
            <a:tailEnd type="none" len="sm" w="sm"/>
          </a:ln>
        </p:spPr>
      </p:sp>
      <p:sp>
        <p:nvSpPr>
          <p:cNvPr name="TextBox 15" id="15"/>
          <p:cNvSpPr txBox="true"/>
          <p:nvPr/>
        </p:nvSpPr>
        <p:spPr>
          <a:xfrm rot="0">
            <a:off x="2610902" y="1724304"/>
            <a:ext cx="5719882" cy="604520"/>
          </a:xfrm>
          <a:prstGeom prst="rect">
            <a:avLst/>
          </a:prstGeom>
        </p:spPr>
        <p:txBody>
          <a:bodyPr anchor="t" rtlCol="false" tIns="0" lIns="0" bIns="0" rIns="0">
            <a:spAutoFit/>
          </a:bodyPr>
          <a:lstStyle/>
          <a:p>
            <a:pPr algn="ctr">
              <a:lnSpc>
                <a:spcPts val="4480"/>
              </a:lnSpc>
              <a:spcBef>
                <a:spcPct val="0"/>
              </a:spcBef>
            </a:pPr>
            <a:r>
              <a:rPr lang="en-US" b="true" sz="3200">
                <a:solidFill>
                  <a:srgbClr val="000000"/>
                </a:solidFill>
                <a:latin typeface="Times New Roman MT Bold"/>
                <a:ea typeface="Times New Roman MT Bold"/>
                <a:cs typeface="Times New Roman MT Bold"/>
                <a:sym typeface="Times New Roman MT Bold"/>
              </a:rPr>
              <a:t>Paper Tittle/ Year</a:t>
            </a:r>
          </a:p>
        </p:txBody>
      </p:sp>
      <p:sp>
        <p:nvSpPr>
          <p:cNvPr name="TextBox 16" id="16"/>
          <p:cNvSpPr txBox="true"/>
          <p:nvPr/>
        </p:nvSpPr>
        <p:spPr>
          <a:xfrm rot="0">
            <a:off x="9362159" y="1750191"/>
            <a:ext cx="2291239" cy="604520"/>
          </a:xfrm>
          <a:prstGeom prst="rect">
            <a:avLst/>
          </a:prstGeom>
        </p:spPr>
        <p:txBody>
          <a:bodyPr anchor="t" rtlCol="false" tIns="0" lIns="0" bIns="0" rIns="0">
            <a:spAutoFit/>
          </a:bodyPr>
          <a:lstStyle/>
          <a:p>
            <a:pPr algn="ctr">
              <a:lnSpc>
                <a:spcPts val="4480"/>
              </a:lnSpc>
              <a:spcBef>
                <a:spcPct val="0"/>
              </a:spcBef>
            </a:pPr>
            <a:r>
              <a:rPr lang="en-US" b="true" sz="3200">
                <a:solidFill>
                  <a:srgbClr val="000000"/>
                </a:solidFill>
                <a:latin typeface="Times New Roman MT Bold"/>
                <a:ea typeface="Times New Roman MT Bold"/>
                <a:cs typeface="Times New Roman MT Bold"/>
                <a:sym typeface="Times New Roman MT Bold"/>
              </a:rPr>
              <a:t>Author Name</a:t>
            </a:r>
          </a:p>
        </p:txBody>
      </p:sp>
      <p:sp>
        <p:nvSpPr>
          <p:cNvPr name="TextBox 17" id="17"/>
          <p:cNvSpPr txBox="true"/>
          <p:nvPr/>
        </p:nvSpPr>
        <p:spPr>
          <a:xfrm rot="0">
            <a:off x="14063549" y="1724304"/>
            <a:ext cx="1790581" cy="604520"/>
          </a:xfrm>
          <a:prstGeom prst="rect">
            <a:avLst/>
          </a:prstGeom>
        </p:spPr>
        <p:txBody>
          <a:bodyPr anchor="t" rtlCol="false" tIns="0" lIns="0" bIns="0" rIns="0">
            <a:spAutoFit/>
          </a:bodyPr>
          <a:lstStyle/>
          <a:p>
            <a:pPr algn="ctr">
              <a:lnSpc>
                <a:spcPts val="4480"/>
              </a:lnSpc>
              <a:spcBef>
                <a:spcPct val="0"/>
              </a:spcBef>
            </a:pPr>
            <a:r>
              <a:rPr lang="en-US" b="true" sz="3200">
                <a:solidFill>
                  <a:srgbClr val="000000"/>
                </a:solidFill>
                <a:latin typeface="Times New Roman MT Bold"/>
                <a:ea typeface="Times New Roman MT Bold"/>
                <a:cs typeface="Times New Roman MT Bold"/>
                <a:sym typeface="Times New Roman MT Bold"/>
              </a:rPr>
              <a:t>Discussion</a:t>
            </a:r>
          </a:p>
        </p:txBody>
      </p:sp>
      <p:sp>
        <p:nvSpPr>
          <p:cNvPr name="TextBox 18" id="18"/>
          <p:cNvSpPr txBox="true"/>
          <p:nvPr/>
        </p:nvSpPr>
        <p:spPr>
          <a:xfrm rot="0">
            <a:off x="1399262" y="3571837"/>
            <a:ext cx="216337" cy="537845"/>
          </a:xfrm>
          <a:prstGeom prst="rect">
            <a:avLst/>
          </a:prstGeom>
        </p:spPr>
        <p:txBody>
          <a:bodyPr anchor="t" rtlCol="false" tIns="0" lIns="0" bIns="0" rIns="0">
            <a:spAutoFit/>
          </a:bodyPr>
          <a:lstStyle/>
          <a:p>
            <a:pPr algn="ctr">
              <a:lnSpc>
                <a:spcPts val="4480"/>
              </a:lnSpc>
              <a:spcBef>
                <a:spcPct val="0"/>
              </a:spcBef>
            </a:pPr>
            <a:r>
              <a:rPr lang="en-US" sz="3200">
                <a:solidFill>
                  <a:srgbClr val="000000"/>
                </a:solidFill>
                <a:latin typeface="Canva Sans"/>
                <a:ea typeface="Canva Sans"/>
                <a:cs typeface="Canva Sans"/>
                <a:sym typeface="Canva Sans"/>
              </a:rPr>
              <a:t>1</a:t>
            </a:r>
          </a:p>
        </p:txBody>
      </p:sp>
      <p:sp>
        <p:nvSpPr>
          <p:cNvPr name="TextBox 19" id="19"/>
          <p:cNvSpPr txBox="true"/>
          <p:nvPr/>
        </p:nvSpPr>
        <p:spPr>
          <a:xfrm rot="0">
            <a:off x="8656928" y="2771737"/>
            <a:ext cx="3748469" cy="844909"/>
          </a:xfrm>
          <a:prstGeom prst="rect">
            <a:avLst/>
          </a:prstGeom>
        </p:spPr>
        <p:txBody>
          <a:bodyPr anchor="t" rtlCol="false" tIns="0" lIns="0" bIns="0" rIns="0">
            <a:spAutoFit/>
          </a:bodyPr>
          <a:lstStyle/>
          <a:p>
            <a:pPr algn="l">
              <a:lnSpc>
                <a:spcPts val="3146"/>
              </a:lnSpc>
              <a:spcBef>
                <a:spcPct val="0"/>
              </a:spcBef>
            </a:pPr>
            <a:r>
              <a:rPr lang="en-US" sz="2247">
                <a:solidFill>
                  <a:srgbClr val="000000"/>
                </a:solidFill>
                <a:latin typeface="Cooper Hewitt"/>
                <a:ea typeface="Cooper Hewitt"/>
                <a:cs typeface="Cooper Hewitt"/>
                <a:sym typeface="Cooper Hewitt"/>
              </a:rPr>
              <a:t>Cheng Guan, Shilin Wang, Alan Wee-Chung Liew</a:t>
            </a:r>
          </a:p>
        </p:txBody>
      </p:sp>
      <p:sp>
        <p:nvSpPr>
          <p:cNvPr name="TextBox 20" id="20"/>
          <p:cNvSpPr txBox="true"/>
          <p:nvPr/>
        </p:nvSpPr>
        <p:spPr>
          <a:xfrm rot="0">
            <a:off x="1507431" y="7180650"/>
            <a:ext cx="223123" cy="537845"/>
          </a:xfrm>
          <a:prstGeom prst="rect">
            <a:avLst/>
          </a:prstGeom>
        </p:spPr>
        <p:txBody>
          <a:bodyPr anchor="t" rtlCol="false" tIns="0" lIns="0" bIns="0" rIns="0">
            <a:spAutoFit/>
          </a:bodyPr>
          <a:lstStyle/>
          <a:p>
            <a:pPr algn="ctr">
              <a:lnSpc>
                <a:spcPts val="4480"/>
              </a:lnSpc>
              <a:spcBef>
                <a:spcPct val="0"/>
              </a:spcBef>
            </a:pPr>
            <a:r>
              <a:rPr lang="en-US" sz="3200">
                <a:solidFill>
                  <a:srgbClr val="000000"/>
                </a:solidFill>
                <a:latin typeface="Canva Sans"/>
                <a:ea typeface="Canva Sans"/>
                <a:cs typeface="Canva Sans"/>
                <a:sym typeface="Canva Sans"/>
              </a:rPr>
              <a:t>2</a:t>
            </a:r>
          </a:p>
        </p:txBody>
      </p:sp>
      <p:sp>
        <p:nvSpPr>
          <p:cNvPr name="TextBox 21" id="21"/>
          <p:cNvSpPr txBox="true"/>
          <p:nvPr/>
        </p:nvSpPr>
        <p:spPr>
          <a:xfrm rot="0">
            <a:off x="2690515" y="6445862"/>
            <a:ext cx="5423960" cy="3182748"/>
          </a:xfrm>
          <a:prstGeom prst="rect">
            <a:avLst/>
          </a:prstGeom>
        </p:spPr>
        <p:txBody>
          <a:bodyPr anchor="t" rtlCol="false" tIns="0" lIns="0" bIns="0" rIns="0">
            <a:spAutoFit/>
          </a:bodyPr>
          <a:lstStyle/>
          <a:p>
            <a:pPr algn="l">
              <a:lnSpc>
                <a:spcPts val="3597"/>
              </a:lnSpc>
              <a:spcBef>
                <a:spcPct val="0"/>
              </a:spcBef>
            </a:pPr>
            <a:r>
              <a:rPr lang="en-US" sz="2569">
                <a:solidFill>
                  <a:srgbClr val="000000"/>
                </a:solidFill>
                <a:latin typeface="Cooper Hewitt"/>
                <a:ea typeface="Cooper Hewitt"/>
                <a:cs typeface="Cooper Hewitt"/>
                <a:sym typeface="Cooper Hewitt"/>
              </a:rPr>
              <a:t>“ LipNet: End-to-End Sentence-level Lip Reading ” by Yannis Assael, Brendan Shillingford, Shimon Whiteson, and Nando de Freitas (IEEE, 2016) introduced the first deep learning model capable of performing sentence-level lip reading.</a:t>
            </a:r>
          </a:p>
        </p:txBody>
      </p:sp>
      <p:sp>
        <p:nvSpPr>
          <p:cNvPr name="TextBox 22" id="22"/>
          <p:cNvSpPr txBox="true"/>
          <p:nvPr/>
        </p:nvSpPr>
        <p:spPr>
          <a:xfrm rot="0">
            <a:off x="8652117" y="6488501"/>
            <a:ext cx="3630360" cy="1374774"/>
          </a:xfrm>
          <a:prstGeom prst="rect">
            <a:avLst/>
          </a:prstGeom>
        </p:spPr>
        <p:txBody>
          <a:bodyPr anchor="t" rtlCol="false" tIns="0" lIns="0" bIns="0" rIns="0">
            <a:spAutoFit/>
          </a:bodyPr>
          <a:lstStyle/>
          <a:p>
            <a:pPr algn="l">
              <a:lnSpc>
                <a:spcPts val="3500"/>
              </a:lnSpc>
              <a:spcBef>
                <a:spcPct val="0"/>
              </a:spcBef>
            </a:pPr>
            <a:r>
              <a:rPr lang="en-US" sz="2500">
                <a:solidFill>
                  <a:srgbClr val="000000"/>
                </a:solidFill>
                <a:latin typeface="Cooper Hewitt"/>
                <a:ea typeface="Cooper Hewitt"/>
                <a:cs typeface="Cooper Hewitt"/>
                <a:sym typeface="Cooper Hewitt"/>
              </a:rPr>
              <a:t> Yannis Assael, Brendan Shillingford, Shimon Whiteson, </a:t>
            </a:r>
          </a:p>
        </p:txBody>
      </p:sp>
      <p:sp>
        <p:nvSpPr>
          <p:cNvPr name="TextBox 23" id="23"/>
          <p:cNvSpPr txBox="true"/>
          <p:nvPr/>
        </p:nvSpPr>
        <p:spPr>
          <a:xfrm rot="0">
            <a:off x="9139238" y="4846003"/>
            <a:ext cx="9525" cy="537845"/>
          </a:xfrm>
          <a:prstGeom prst="rect">
            <a:avLst/>
          </a:prstGeom>
        </p:spPr>
        <p:txBody>
          <a:bodyPr anchor="t" rtlCol="false" tIns="0" lIns="0" bIns="0" rIns="0">
            <a:spAutoFit/>
          </a:bodyPr>
          <a:lstStyle/>
          <a:p>
            <a:pPr algn="ctr">
              <a:lnSpc>
                <a:spcPts val="4480"/>
              </a:lnSpc>
              <a:spcBef>
                <a:spcPct val="0"/>
              </a:spcBef>
            </a:pPr>
          </a:p>
        </p:txBody>
      </p:sp>
      <p:sp>
        <p:nvSpPr>
          <p:cNvPr name="TextBox 24" id="24"/>
          <p:cNvSpPr txBox="true"/>
          <p:nvPr/>
        </p:nvSpPr>
        <p:spPr>
          <a:xfrm rot="0">
            <a:off x="12405396" y="6489331"/>
            <a:ext cx="5111648" cy="3565524"/>
          </a:xfrm>
          <a:prstGeom prst="rect">
            <a:avLst/>
          </a:prstGeom>
        </p:spPr>
        <p:txBody>
          <a:bodyPr anchor="t" rtlCol="false" tIns="0" lIns="0" bIns="0" rIns="0">
            <a:spAutoFit/>
          </a:bodyPr>
          <a:lstStyle/>
          <a:p>
            <a:pPr algn="ctr" marL="539754" indent="-269877" lvl="1">
              <a:lnSpc>
                <a:spcPts val="3500"/>
              </a:lnSpc>
              <a:buFont typeface="Arial"/>
              <a:buChar char="•"/>
            </a:pPr>
            <a:r>
              <a:rPr lang="en-US" sz="2500">
                <a:solidFill>
                  <a:srgbClr val="000000"/>
                </a:solidFill>
                <a:latin typeface="Cooper Hewitt"/>
                <a:ea typeface="Cooper Hewitt"/>
                <a:cs typeface="Cooper Hewitt"/>
                <a:sym typeface="Cooper Hewitt"/>
              </a:rPr>
              <a:t>First model to perform sentence-level lip reading using CNN + RNN.</a:t>
            </a:r>
          </a:p>
          <a:p>
            <a:pPr algn="ctr" marL="539754" indent="-269877" lvl="1">
              <a:lnSpc>
                <a:spcPts val="3500"/>
              </a:lnSpc>
              <a:buFont typeface="Arial"/>
              <a:buChar char="•"/>
            </a:pPr>
            <a:r>
              <a:rPr lang="en-US" sz="2500">
                <a:solidFill>
                  <a:srgbClr val="000000"/>
                </a:solidFill>
                <a:latin typeface="Cooper Hewitt"/>
                <a:ea typeface="Cooper Hewitt"/>
                <a:cs typeface="Cooper Hewitt"/>
                <a:sym typeface="Cooper Hewitt"/>
              </a:rPr>
              <a:t>Achieved higher accuracy than humans on benchmark datasets.</a:t>
            </a:r>
          </a:p>
          <a:p>
            <a:pPr algn="ctr" marL="539754" indent="-269877" lvl="1">
              <a:lnSpc>
                <a:spcPts val="3500"/>
              </a:lnSpc>
              <a:buFont typeface="Arial"/>
              <a:buChar char="•"/>
            </a:pPr>
            <a:r>
              <a:rPr lang="en-US" sz="2500">
                <a:solidFill>
                  <a:srgbClr val="000000"/>
                </a:solidFill>
                <a:latin typeface="Cooper Hewitt"/>
                <a:ea typeface="Cooper Hewitt"/>
                <a:cs typeface="Cooper Hewitt"/>
                <a:sym typeface="Cooper Hewitt"/>
              </a:rPr>
              <a:t>Directly supports LISA’s goal of recognizing lip sequences into words.</a:t>
            </a:r>
          </a:p>
          <a:p>
            <a:pPr algn="ctr">
              <a:lnSpc>
                <a:spcPts val="3500"/>
              </a:lnSpc>
              <a:spcBef>
                <a:spcPct val="0"/>
              </a:spcBef>
            </a:pPr>
          </a:p>
        </p:txBody>
      </p:sp>
      <p:sp>
        <p:nvSpPr>
          <p:cNvPr name="TextBox 25" id="25"/>
          <p:cNvSpPr txBox="true"/>
          <p:nvPr/>
        </p:nvSpPr>
        <p:spPr>
          <a:xfrm rot="0">
            <a:off x="12405396" y="2614018"/>
            <a:ext cx="5009453" cy="3914228"/>
          </a:xfrm>
          <a:prstGeom prst="rect">
            <a:avLst/>
          </a:prstGeom>
        </p:spPr>
        <p:txBody>
          <a:bodyPr anchor="t" rtlCol="false" tIns="0" lIns="0" bIns="0" rIns="0">
            <a:spAutoFit/>
          </a:bodyPr>
          <a:lstStyle/>
          <a:p>
            <a:pPr algn="just" marL="490429" indent="-245214" lvl="1">
              <a:lnSpc>
                <a:spcPts val="3180"/>
              </a:lnSpc>
              <a:buFont typeface="Arial"/>
              <a:buChar char="•"/>
            </a:pPr>
            <a:r>
              <a:rPr lang="en-US" sz="2271">
                <a:solidFill>
                  <a:srgbClr val="000000"/>
                </a:solidFill>
                <a:latin typeface="Cooper Hewitt"/>
                <a:ea typeface="Cooper Hewitt"/>
                <a:cs typeface="Cooper Hewitt"/>
                <a:sym typeface="Cooper Hewitt"/>
              </a:rPr>
              <a:t>Proposes a fuzzy convolutional neural network (LSFCNN) integrating fuzzy logic with CNN for robust lip segmentation. </a:t>
            </a:r>
          </a:p>
          <a:p>
            <a:pPr algn="just" marL="576788" indent="-288394" lvl="1">
              <a:lnSpc>
                <a:spcPts val="3740"/>
              </a:lnSpc>
              <a:buFont typeface="Arial"/>
              <a:buChar char="•"/>
            </a:pPr>
            <a:r>
              <a:rPr lang="en-US" sz="2671">
                <a:solidFill>
                  <a:srgbClr val="000000"/>
                </a:solidFill>
                <a:latin typeface="Cooper Hewitt"/>
                <a:ea typeface="Cooper Hewitt"/>
                <a:cs typeface="Cooper Hewitt"/>
                <a:sym typeface="Cooper Hewitt"/>
              </a:rPr>
              <a:t>Achieves state-of-the-art performance in handling variations like lighting and open-mouth complexity.</a:t>
            </a:r>
          </a:p>
          <a:p>
            <a:pPr algn="just">
              <a:lnSpc>
                <a:spcPts val="3180"/>
              </a:lnSpc>
            </a:pPr>
          </a:p>
        </p:txBody>
      </p:sp>
      <p:sp>
        <p:nvSpPr>
          <p:cNvPr name="TextBox 26" id="26"/>
          <p:cNvSpPr txBox="true"/>
          <p:nvPr/>
        </p:nvSpPr>
        <p:spPr>
          <a:xfrm rot="0">
            <a:off x="4539743" y="4160692"/>
            <a:ext cx="1429584" cy="462828"/>
          </a:xfrm>
          <a:prstGeom prst="rect">
            <a:avLst/>
          </a:prstGeom>
        </p:spPr>
        <p:txBody>
          <a:bodyPr anchor="t" rtlCol="false" tIns="0" lIns="0" bIns="0" rIns="0">
            <a:spAutoFit/>
          </a:bodyPr>
          <a:lstStyle/>
          <a:p>
            <a:pPr algn="ctr">
              <a:lnSpc>
                <a:spcPts val="3364"/>
              </a:lnSpc>
            </a:pPr>
            <a:r>
              <a:rPr lang="en-US" sz="2403">
                <a:solidFill>
                  <a:srgbClr val="000000"/>
                </a:solidFill>
                <a:latin typeface="Cooper Hewitt"/>
                <a:ea typeface="Cooper Hewitt"/>
                <a:cs typeface="Cooper Hewitt"/>
                <a:sym typeface="Cooper Hewitt"/>
              </a:rPr>
              <a:t>Year: 2020</a:t>
            </a:r>
          </a:p>
        </p:txBody>
      </p:sp>
      <p:sp>
        <p:nvSpPr>
          <p:cNvPr name="TextBox 27" id="27"/>
          <p:cNvSpPr txBox="true"/>
          <p:nvPr/>
        </p:nvSpPr>
        <p:spPr>
          <a:xfrm rot="0">
            <a:off x="2715371" y="2811075"/>
            <a:ext cx="5374248" cy="972286"/>
          </a:xfrm>
          <a:prstGeom prst="rect">
            <a:avLst/>
          </a:prstGeom>
        </p:spPr>
        <p:txBody>
          <a:bodyPr anchor="t" rtlCol="false" tIns="0" lIns="0" bIns="0" rIns="0">
            <a:spAutoFit/>
          </a:bodyPr>
          <a:lstStyle/>
          <a:p>
            <a:pPr algn="ctr">
              <a:lnSpc>
                <a:spcPts val="3634"/>
              </a:lnSpc>
            </a:pPr>
            <a:r>
              <a:rPr lang="en-US" sz="2596">
                <a:solidFill>
                  <a:srgbClr val="000000"/>
                </a:solidFill>
                <a:latin typeface="Cooper Hewitt"/>
                <a:ea typeface="Cooper Hewitt"/>
                <a:cs typeface="Cooper Hewitt"/>
                <a:sym typeface="Cooper Hewitt"/>
              </a:rPr>
              <a:t>Lip Image Segmentation Based on a Fuzzy Convolutional Neural Network</a:t>
            </a:r>
          </a:p>
        </p:txBody>
      </p:sp>
      <p:sp>
        <p:nvSpPr>
          <p:cNvPr name="AutoShape 28" id="28"/>
          <p:cNvSpPr/>
          <p:nvPr/>
        </p:nvSpPr>
        <p:spPr>
          <a:xfrm>
            <a:off x="915571" y="6222047"/>
            <a:ext cx="16683912" cy="0"/>
          </a:xfrm>
          <a:prstGeom prst="line">
            <a:avLst/>
          </a:prstGeom>
          <a:ln cap="flat" w="38100">
            <a:solidFill>
              <a:srgbClr val="000000"/>
            </a:solidFill>
            <a:prstDash val="solid"/>
            <a:headEnd type="none" len="sm" w="sm"/>
            <a:tailEnd type="none" len="sm" w="sm"/>
          </a:ln>
        </p:spPr>
      </p:sp>
    </p:spTree>
  </p:cSld>
  <p:clrMapOvr>
    <a:masterClrMapping/>
  </p:clrMapOvr>
</p:sld>
</file>

<file path=ppt/slides/slide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621424" y="1797827"/>
            <a:ext cx="19051181" cy="2555183"/>
          </a:xfrm>
          <a:prstGeom prst="rect">
            <a:avLst/>
          </a:prstGeom>
          <a:solidFill>
            <a:srgbClr val="FFFFFF"/>
          </a:solidFill>
        </p:spPr>
      </p:sp>
      <p:sp>
        <p:nvSpPr>
          <p:cNvPr name="TextBox 3" id="3"/>
          <p:cNvSpPr txBox="true"/>
          <p:nvPr/>
        </p:nvSpPr>
        <p:spPr>
          <a:xfrm rot="0">
            <a:off x="3769286" y="747176"/>
            <a:ext cx="6815359" cy="812525"/>
          </a:xfrm>
          <a:prstGeom prst="rect">
            <a:avLst/>
          </a:prstGeom>
        </p:spPr>
        <p:txBody>
          <a:bodyPr anchor="t" rtlCol="false" tIns="0" lIns="0" bIns="0" rIns="0">
            <a:spAutoFit/>
          </a:bodyPr>
          <a:lstStyle/>
          <a:p>
            <a:pPr algn="l">
              <a:lnSpc>
                <a:spcPts val="6501"/>
              </a:lnSpc>
              <a:spcBef>
                <a:spcPct val="0"/>
              </a:spcBef>
            </a:pPr>
            <a:r>
              <a:rPr lang="en-US" b="true" sz="4644">
                <a:solidFill>
                  <a:srgbClr val="FFFFFF"/>
                </a:solidFill>
                <a:latin typeface="HK Grotesk Semi-Bold"/>
                <a:ea typeface="HK Grotesk Semi-Bold"/>
                <a:cs typeface="HK Grotesk Semi-Bold"/>
                <a:sym typeface="HK Grotesk Semi-Bold"/>
              </a:rPr>
              <a:t>Team Alignment Meeting</a:t>
            </a:r>
          </a:p>
        </p:txBody>
      </p:sp>
      <p:sp>
        <p:nvSpPr>
          <p:cNvPr name="TextBox 4" id="4"/>
          <p:cNvSpPr txBox="true"/>
          <p:nvPr/>
        </p:nvSpPr>
        <p:spPr>
          <a:xfrm rot="0">
            <a:off x="-110795" y="9797701"/>
            <a:ext cx="13296667" cy="257175"/>
          </a:xfrm>
          <a:prstGeom prst="rect">
            <a:avLst/>
          </a:prstGeom>
        </p:spPr>
        <p:txBody>
          <a:bodyPr anchor="t" rtlCol="false" tIns="0" lIns="0" bIns="0" rIns="0">
            <a:spAutoFit/>
          </a:bodyPr>
          <a:lstStyle/>
          <a:p>
            <a:pPr algn="l">
              <a:lnSpc>
                <a:spcPts val="2100"/>
              </a:lnSpc>
              <a:spcBef>
                <a:spcPct val="0"/>
              </a:spcBef>
            </a:pPr>
            <a:r>
              <a:rPr lang="en-US" b="true" sz="1500">
                <a:solidFill>
                  <a:srgbClr val="FFFFFF"/>
                </a:solidFill>
                <a:latin typeface="Open Sans Bold"/>
                <a:ea typeface="Open Sans Bold"/>
                <a:cs typeface="Open Sans Bold"/>
                <a:sym typeface="Open Sans Bold"/>
              </a:rPr>
              <a:t>Collaborative meetings are the best! </a:t>
            </a:r>
            <a:r>
              <a:rPr lang="en-US" sz="1500">
                <a:solidFill>
                  <a:srgbClr val="FFFFFF"/>
                </a:solidFill>
                <a:latin typeface="Open Sans"/>
                <a:ea typeface="Open Sans"/>
                <a:cs typeface="Open Sans"/>
                <a:sym typeface="Open Sans"/>
              </a:rPr>
              <a:t>Click "Share," add your teammates, and start interacting.</a:t>
            </a:r>
          </a:p>
        </p:txBody>
      </p:sp>
      <p:sp>
        <p:nvSpPr>
          <p:cNvPr name="AutoShape 5" id="5"/>
          <p:cNvSpPr/>
          <p:nvPr/>
        </p:nvSpPr>
        <p:spPr>
          <a:xfrm flipH="true">
            <a:off x="730187" y="346431"/>
            <a:ext cx="4762" cy="10287000"/>
          </a:xfrm>
          <a:prstGeom prst="line">
            <a:avLst/>
          </a:prstGeom>
          <a:ln cap="rnd" w="28575">
            <a:solidFill>
              <a:srgbClr val="000000"/>
            </a:solidFill>
            <a:prstDash val="solid"/>
            <a:headEnd type="none" len="sm" w="sm"/>
            <a:tailEnd type="none" len="sm" w="sm"/>
          </a:ln>
        </p:spPr>
      </p:sp>
      <p:sp>
        <p:nvSpPr>
          <p:cNvPr name="AutoShape 6" id="6"/>
          <p:cNvSpPr/>
          <p:nvPr/>
        </p:nvSpPr>
        <p:spPr>
          <a:xfrm>
            <a:off x="2228902" y="346424"/>
            <a:ext cx="0" cy="10500986"/>
          </a:xfrm>
          <a:prstGeom prst="line">
            <a:avLst/>
          </a:prstGeom>
          <a:ln cap="rnd" w="28575">
            <a:solidFill>
              <a:srgbClr val="000000"/>
            </a:solidFill>
            <a:prstDash val="solid"/>
            <a:headEnd type="none" len="sm" w="sm"/>
            <a:tailEnd type="none" len="sm" w="sm"/>
          </a:ln>
        </p:spPr>
      </p:sp>
      <p:sp>
        <p:nvSpPr>
          <p:cNvPr name="AutoShape 7" id="7"/>
          <p:cNvSpPr/>
          <p:nvPr/>
        </p:nvSpPr>
        <p:spPr>
          <a:xfrm>
            <a:off x="12901972" y="353991"/>
            <a:ext cx="0" cy="9933009"/>
          </a:xfrm>
          <a:prstGeom prst="line">
            <a:avLst/>
          </a:prstGeom>
          <a:ln cap="flat" w="28575">
            <a:solidFill>
              <a:srgbClr val="000000"/>
            </a:solidFill>
            <a:prstDash val="solid"/>
            <a:headEnd type="none" len="sm" w="sm"/>
            <a:tailEnd type="none" len="sm" w="sm"/>
          </a:ln>
        </p:spPr>
      </p:sp>
      <p:sp>
        <p:nvSpPr>
          <p:cNvPr name="AutoShape 8" id="8"/>
          <p:cNvSpPr/>
          <p:nvPr/>
        </p:nvSpPr>
        <p:spPr>
          <a:xfrm flipH="true">
            <a:off x="17473280" y="346424"/>
            <a:ext cx="0" cy="9940576"/>
          </a:xfrm>
          <a:prstGeom prst="line">
            <a:avLst/>
          </a:prstGeom>
          <a:ln cap="rnd" w="28575">
            <a:solidFill>
              <a:srgbClr val="000000"/>
            </a:solidFill>
            <a:prstDash val="solid"/>
            <a:headEnd type="none" len="sm" w="sm"/>
            <a:tailEnd type="none" len="sm" w="sm"/>
          </a:ln>
        </p:spPr>
      </p:sp>
      <p:sp>
        <p:nvSpPr>
          <p:cNvPr name="AutoShape 9" id="9"/>
          <p:cNvSpPr/>
          <p:nvPr/>
        </p:nvSpPr>
        <p:spPr>
          <a:xfrm>
            <a:off x="9073755" y="353991"/>
            <a:ext cx="0" cy="10286981"/>
          </a:xfrm>
          <a:prstGeom prst="line">
            <a:avLst/>
          </a:prstGeom>
          <a:ln cap="flat" w="28575">
            <a:solidFill>
              <a:srgbClr val="000000"/>
            </a:solidFill>
            <a:prstDash val="solid"/>
            <a:headEnd type="none" len="sm" w="sm"/>
            <a:tailEnd type="none" len="sm" w="sm"/>
          </a:ln>
        </p:spPr>
      </p:sp>
      <p:sp>
        <p:nvSpPr>
          <p:cNvPr name="AutoShape 10" id="10"/>
          <p:cNvSpPr/>
          <p:nvPr/>
        </p:nvSpPr>
        <p:spPr>
          <a:xfrm>
            <a:off x="749237" y="1540652"/>
            <a:ext cx="16789526" cy="0"/>
          </a:xfrm>
          <a:prstGeom prst="line">
            <a:avLst/>
          </a:prstGeom>
          <a:ln cap="flat" w="38100">
            <a:solidFill>
              <a:srgbClr val="000000"/>
            </a:solidFill>
            <a:prstDash val="solid"/>
            <a:headEnd type="none" len="sm" w="sm"/>
            <a:tailEnd type="none" len="sm" w="sm"/>
          </a:ln>
        </p:spPr>
      </p:sp>
      <p:sp>
        <p:nvSpPr>
          <p:cNvPr name="AutoShape 11" id="11"/>
          <p:cNvSpPr/>
          <p:nvPr/>
        </p:nvSpPr>
        <p:spPr>
          <a:xfrm flipV="true">
            <a:off x="749237" y="353991"/>
            <a:ext cx="16724043" cy="0"/>
          </a:xfrm>
          <a:prstGeom prst="line">
            <a:avLst/>
          </a:prstGeom>
          <a:ln cap="flat" w="38100">
            <a:solidFill>
              <a:srgbClr val="000000"/>
            </a:solidFill>
            <a:prstDash val="solid"/>
            <a:headEnd type="none" len="sm" w="sm"/>
            <a:tailEnd type="none" len="sm" w="sm"/>
          </a:ln>
        </p:spPr>
      </p:sp>
      <p:sp>
        <p:nvSpPr>
          <p:cNvPr name="TextBox 12" id="12"/>
          <p:cNvSpPr txBox="true"/>
          <p:nvPr/>
        </p:nvSpPr>
        <p:spPr>
          <a:xfrm rot="0">
            <a:off x="1031022" y="583149"/>
            <a:ext cx="985957" cy="604520"/>
          </a:xfrm>
          <a:prstGeom prst="rect">
            <a:avLst/>
          </a:prstGeom>
        </p:spPr>
        <p:txBody>
          <a:bodyPr anchor="t" rtlCol="false" tIns="0" lIns="0" bIns="0" rIns="0">
            <a:spAutoFit/>
          </a:bodyPr>
          <a:lstStyle/>
          <a:p>
            <a:pPr algn="ctr">
              <a:lnSpc>
                <a:spcPts val="4480"/>
              </a:lnSpc>
              <a:spcBef>
                <a:spcPct val="0"/>
              </a:spcBef>
            </a:pPr>
            <a:r>
              <a:rPr lang="en-US" b="true" sz="3200">
                <a:solidFill>
                  <a:srgbClr val="000000"/>
                </a:solidFill>
                <a:latin typeface="Times New Roman MT Bold"/>
                <a:ea typeface="Times New Roman MT Bold"/>
                <a:cs typeface="Times New Roman MT Bold"/>
                <a:sym typeface="Times New Roman MT Bold"/>
              </a:rPr>
              <a:t>S.NO</a:t>
            </a:r>
          </a:p>
        </p:txBody>
      </p:sp>
      <p:sp>
        <p:nvSpPr>
          <p:cNvPr name="TextBox 13" id="13"/>
          <p:cNvSpPr txBox="true"/>
          <p:nvPr/>
        </p:nvSpPr>
        <p:spPr>
          <a:xfrm rot="0">
            <a:off x="4192396" y="487779"/>
            <a:ext cx="2917865" cy="604520"/>
          </a:xfrm>
          <a:prstGeom prst="rect">
            <a:avLst/>
          </a:prstGeom>
        </p:spPr>
        <p:txBody>
          <a:bodyPr anchor="t" rtlCol="false" tIns="0" lIns="0" bIns="0" rIns="0">
            <a:spAutoFit/>
          </a:bodyPr>
          <a:lstStyle/>
          <a:p>
            <a:pPr algn="ctr">
              <a:lnSpc>
                <a:spcPts val="4480"/>
              </a:lnSpc>
              <a:spcBef>
                <a:spcPct val="0"/>
              </a:spcBef>
            </a:pPr>
            <a:r>
              <a:rPr lang="en-US" b="true" sz="3200">
                <a:solidFill>
                  <a:srgbClr val="000000"/>
                </a:solidFill>
                <a:latin typeface="Times New Roman MT Bold"/>
                <a:ea typeface="Times New Roman MT Bold"/>
                <a:cs typeface="Times New Roman MT Bold"/>
                <a:sym typeface="Times New Roman MT Bold"/>
              </a:rPr>
              <a:t>Paper Title/ Year</a:t>
            </a:r>
          </a:p>
        </p:txBody>
      </p:sp>
      <p:sp>
        <p:nvSpPr>
          <p:cNvPr name="TextBox 14" id="14"/>
          <p:cNvSpPr txBox="true"/>
          <p:nvPr/>
        </p:nvSpPr>
        <p:spPr>
          <a:xfrm rot="0">
            <a:off x="9842244" y="487779"/>
            <a:ext cx="2291239" cy="604520"/>
          </a:xfrm>
          <a:prstGeom prst="rect">
            <a:avLst/>
          </a:prstGeom>
        </p:spPr>
        <p:txBody>
          <a:bodyPr anchor="t" rtlCol="false" tIns="0" lIns="0" bIns="0" rIns="0">
            <a:spAutoFit/>
          </a:bodyPr>
          <a:lstStyle/>
          <a:p>
            <a:pPr algn="ctr">
              <a:lnSpc>
                <a:spcPts val="4480"/>
              </a:lnSpc>
              <a:spcBef>
                <a:spcPct val="0"/>
              </a:spcBef>
            </a:pPr>
            <a:r>
              <a:rPr lang="en-US" b="true" sz="3200">
                <a:solidFill>
                  <a:srgbClr val="000000"/>
                </a:solidFill>
                <a:latin typeface="Times New Roman MT Bold"/>
                <a:ea typeface="Times New Roman MT Bold"/>
                <a:cs typeface="Times New Roman MT Bold"/>
                <a:sym typeface="Times New Roman MT Bold"/>
              </a:rPr>
              <a:t>Author Name</a:t>
            </a:r>
          </a:p>
        </p:txBody>
      </p:sp>
      <p:sp>
        <p:nvSpPr>
          <p:cNvPr name="TextBox 15" id="15"/>
          <p:cNvSpPr txBox="true"/>
          <p:nvPr/>
        </p:nvSpPr>
        <p:spPr>
          <a:xfrm rot="0">
            <a:off x="14292336" y="487779"/>
            <a:ext cx="1790581" cy="604520"/>
          </a:xfrm>
          <a:prstGeom prst="rect">
            <a:avLst/>
          </a:prstGeom>
        </p:spPr>
        <p:txBody>
          <a:bodyPr anchor="t" rtlCol="false" tIns="0" lIns="0" bIns="0" rIns="0">
            <a:spAutoFit/>
          </a:bodyPr>
          <a:lstStyle/>
          <a:p>
            <a:pPr algn="ctr">
              <a:lnSpc>
                <a:spcPts val="4480"/>
              </a:lnSpc>
              <a:spcBef>
                <a:spcPct val="0"/>
              </a:spcBef>
            </a:pPr>
            <a:r>
              <a:rPr lang="en-US" b="true" sz="3200">
                <a:solidFill>
                  <a:srgbClr val="000000"/>
                </a:solidFill>
                <a:latin typeface="Times New Roman MT Bold"/>
                <a:ea typeface="Times New Roman MT Bold"/>
                <a:cs typeface="Times New Roman MT Bold"/>
                <a:sym typeface="Times New Roman MT Bold"/>
              </a:rPr>
              <a:t>Discussion</a:t>
            </a:r>
          </a:p>
        </p:txBody>
      </p:sp>
      <p:sp>
        <p:nvSpPr>
          <p:cNvPr name="TextBox 16" id="16"/>
          <p:cNvSpPr txBox="true"/>
          <p:nvPr/>
        </p:nvSpPr>
        <p:spPr>
          <a:xfrm rot="0">
            <a:off x="2572450" y="1664477"/>
            <a:ext cx="6157757" cy="1087335"/>
          </a:xfrm>
          <a:prstGeom prst="rect">
            <a:avLst/>
          </a:prstGeom>
        </p:spPr>
        <p:txBody>
          <a:bodyPr anchor="t" rtlCol="false" tIns="0" lIns="0" bIns="0" rIns="0">
            <a:spAutoFit/>
          </a:bodyPr>
          <a:lstStyle/>
          <a:p>
            <a:pPr algn="ctr">
              <a:lnSpc>
                <a:spcPts val="4118"/>
              </a:lnSpc>
            </a:pPr>
            <a:r>
              <a:rPr lang="en-US" sz="2941">
                <a:solidFill>
                  <a:srgbClr val="000000"/>
                </a:solidFill>
                <a:latin typeface="Cooper Hewitt"/>
                <a:ea typeface="Cooper Hewitt"/>
                <a:cs typeface="Cooper Hewitt"/>
                <a:sym typeface="Cooper Hewitt"/>
              </a:rPr>
              <a:t>Lip-Reading Driven Deep Learning Approach for Speech Enhancement</a:t>
            </a:r>
          </a:p>
        </p:txBody>
      </p:sp>
      <p:sp>
        <p:nvSpPr>
          <p:cNvPr name="TextBox 17" id="17"/>
          <p:cNvSpPr txBox="true"/>
          <p:nvPr/>
        </p:nvSpPr>
        <p:spPr>
          <a:xfrm rot="0">
            <a:off x="1172892" y="2407180"/>
            <a:ext cx="232460" cy="543381"/>
          </a:xfrm>
          <a:prstGeom prst="rect">
            <a:avLst/>
          </a:prstGeom>
        </p:spPr>
        <p:txBody>
          <a:bodyPr anchor="t" rtlCol="false" tIns="0" lIns="0" bIns="0" rIns="0">
            <a:spAutoFit/>
          </a:bodyPr>
          <a:lstStyle/>
          <a:p>
            <a:pPr algn="ctr">
              <a:lnSpc>
                <a:spcPts val="4417"/>
              </a:lnSpc>
            </a:pPr>
            <a:r>
              <a:rPr lang="en-US" sz="3155">
                <a:solidFill>
                  <a:srgbClr val="000000"/>
                </a:solidFill>
                <a:latin typeface="Canva Sans"/>
                <a:ea typeface="Canva Sans"/>
                <a:cs typeface="Canva Sans"/>
                <a:sym typeface="Canva Sans"/>
              </a:rPr>
              <a:t>3</a:t>
            </a:r>
          </a:p>
        </p:txBody>
      </p:sp>
      <p:sp>
        <p:nvSpPr>
          <p:cNvPr name="TextBox 18" id="18"/>
          <p:cNvSpPr txBox="true"/>
          <p:nvPr/>
        </p:nvSpPr>
        <p:spPr>
          <a:xfrm rot="0">
            <a:off x="2948516" y="3113762"/>
            <a:ext cx="4795785" cy="480510"/>
          </a:xfrm>
          <a:prstGeom prst="rect">
            <a:avLst/>
          </a:prstGeom>
        </p:spPr>
        <p:txBody>
          <a:bodyPr anchor="t" rtlCol="false" tIns="0" lIns="0" bIns="0" rIns="0">
            <a:spAutoFit/>
          </a:bodyPr>
          <a:lstStyle/>
          <a:p>
            <a:pPr algn="ctr">
              <a:lnSpc>
                <a:spcPts val="3440"/>
              </a:lnSpc>
            </a:pPr>
            <a:r>
              <a:rPr lang="en-US" sz="2457">
                <a:solidFill>
                  <a:srgbClr val="000000"/>
                </a:solidFill>
                <a:latin typeface="Cooper Hewitt"/>
                <a:ea typeface="Cooper Hewitt"/>
                <a:cs typeface="Cooper Hewitt"/>
                <a:sym typeface="Cooper Hewitt"/>
              </a:rPr>
              <a:t>Year: 2021</a:t>
            </a:r>
          </a:p>
        </p:txBody>
      </p:sp>
      <p:sp>
        <p:nvSpPr>
          <p:cNvPr name="TextBox 19" id="19"/>
          <p:cNvSpPr txBox="true"/>
          <p:nvPr/>
        </p:nvSpPr>
        <p:spPr>
          <a:xfrm rot="0">
            <a:off x="9063582" y="1683527"/>
            <a:ext cx="3838391" cy="1365504"/>
          </a:xfrm>
          <a:prstGeom prst="rect">
            <a:avLst/>
          </a:prstGeom>
        </p:spPr>
        <p:txBody>
          <a:bodyPr anchor="t" rtlCol="false" tIns="0" lIns="0" bIns="0" rIns="0">
            <a:spAutoFit/>
          </a:bodyPr>
          <a:lstStyle/>
          <a:p>
            <a:pPr algn="ctr">
              <a:lnSpc>
                <a:spcPts val="3486"/>
              </a:lnSpc>
            </a:pPr>
            <a:r>
              <a:rPr lang="en-US" sz="2490">
                <a:solidFill>
                  <a:srgbClr val="000000"/>
                </a:solidFill>
                <a:latin typeface="Cooper Hewitt"/>
                <a:ea typeface="Cooper Hewitt"/>
                <a:cs typeface="Cooper Hewitt"/>
                <a:sym typeface="Cooper Hewitt"/>
              </a:rPr>
              <a:t>Ahsan Adeel, Mandar Gogate, Amir Hussain, William M. Whitmer</a:t>
            </a:r>
          </a:p>
        </p:txBody>
      </p:sp>
      <p:sp>
        <p:nvSpPr>
          <p:cNvPr name="TextBox 20" id="20"/>
          <p:cNvSpPr txBox="true"/>
          <p:nvPr/>
        </p:nvSpPr>
        <p:spPr>
          <a:xfrm rot="0">
            <a:off x="13150912" y="1683527"/>
            <a:ext cx="4203638" cy="4169666"/>
          </a:xfrm>
          <a:prstGeom prst="rect">
            <a:avLst/>
          </a:prstGeom>
        </p:spPr>
        <p:txBody>
          <a:bodyPr anchor="t" rtlCol="false" tIns="0" lIns="0" bIns="0" rIns="0">
            <a:spAutoFit/>
          </a:bodyPr>
          <a:lstStyle/>
          <a:p>
            <a:pPr algn="ctr" marL="506967" indent="-253483" lvl="1">
              <a:lnSpc>
                <a:spcPts val="3287"/>
              </a:lnSpc>
              <a:buFont typeface="Arial"/>
              <a:buChar char="•"/>
            </a:pPr>
            <a:r>
              <a:rPr lang="en-US" sz="2348">
                <a:solidFill>
                  <a:srgbClr val="000000"/>
                </a:solidFill>
                <a:latin typeface="Cooper Hewitt"/>
                <a:ea typeface="Cooper Hewitt"/>
                <a:cs typeface="Cooper Hewitt"/>
                <a:sym typeface="Cooper Hewitt"/>
              </a:rPr>
              <a:t> Introduces a stacked LSTM-based lip-reading regression model combined with an enhanced visually-derived Wiener filter (EVWF) for speech enhancement. </a:t>
            </a:r>
          </a:p>
          <a:p>
            <a:pPr algn="ctr" marL="506967" indent="-253483" lvl="1">
              <a:lnSpc>
                <a:spcPts val="3287"/>
              </a:lnSpc>
              <a:buFont typeface="Arial"/>
              <a:buChar char="•"/>
            </a:pPr>
            <a:r>
              <a:rPr lang="en-US" sz="2348">
                <a:solidFill>
                  <a:srgbClr val="000000"/>
                </a:solidFill>
                <a:latin typeface="Cooper Hewitt"/>
                <a:ea typeface="Cooper Hewitt"/>
                <a:cs typeface="Cooper Hewitt"/>
                <a:sym typeface="Cooper Hewitt"/>
              </a:rPr>
              <a:t>Improves speech intelligibility in noisy environments using audiovisual cues</a:t>
            </a:r>
          </a:p>
        </p:txBody>
      </p:sp>
      <p:sp>
        <p:nvSpPr>
          <p:cNvPr name="TextBox 21" id="21"/>
          <p:cNvSpPr txBox="true"/>
          <p:nvPr/>
        </p:nvSpPr>
        <p:spPr>
          <a:xfrm rot="0">
            <a:off x="2373872" y="6180794"/>
            <a:ext cx="6314120" cy="1574720"/>
          </a:xfrm>
          <a:prstGeom prst="rect">
            <a:avLst/>
          </a:prstGeom>
        </p:spPr>
        <p:txBody>
          <a:bodyPr anchor="t" rtlCol="false" tIns="0" lIns="0" bIns="0" rIns="0">
            <a:spAutoFit/>
          </a:bodyPr>
          <a:lstStyle/>
          <a:p>
            <a:pPr algn="ctr">
              <a:lnSpc>
                <a:spcPts val="4029"/>
              </a:lnSpc>
            </a:pPr>
            <a:r>
              <a:rPr lang="en-US" sz="2878">
                <a:solidFill>
                  <a:srgbClr val="000000"/>
                </a:solidFill>
                <a:latin typeface="Cooper Hewitt"/>
                <a:ea typeface="Cooper Hewitt"/>
                <a:cs typeface="Cooper Hewitt"/>
                <a:sym typeface="Cooper Hewitt"/>
              </a:rPr>
              <a:t>Acoustic-Based Lip Reading for Mobile Devices: Dataset, Benchmark and a Self Distillation-Based Approach</a:t>
            </a:r>
          </a:p>
        </p:txBody>
      </p:sp>
      <p:sp>
        <p:nvSpPr>
          <p:cNvPr name="TextBox 22" id="22"/>
          <p:cNvSpPr txBox="true"/>
          <p:nvPr/>
        </p:nvSpPr>
        <p:spPr>
          <a:xfrm rot="0">
            <a:off x="3209263" y="8098414"/>
            <a:ext cx="4643337" cy="540566"/>
          </a:xfrm>
          <a:prstGeom prst="rect">
            <a:avLst/>
          </a:prstGeom>
        </p:spPr>
        <p:txBody>
          <a:bodyPr anchor="t" rtlCol="false" tIns="0" lIns="0" bIns="0" rIns="0">
            <a:spAutoFit/>
          </a:bodyPr>
          <a:lstStyle/>
          <a:p>
            <a:pPr algn="ctr">
              <a:lnSpc>
                <a:spcPts val="3805"/>
              </a:lnSpc>
            </a:pPr>
            <a:r>
              <a:rPr lang="en-US" sz="2717">
                <a:solidFill>
                  <a:srgbClr val="000000"/>
                </a:solidFill>
                <a:latin typeface="Cooper Hewitt"/>
                <a:ea typeface="Cooper Hewitt"/>
                <a:cs typeface="Cooper Hewitt"/>
                <a:sym typeface="Cooper Hewitt"/>
              </a:rPr>
              <a:t>Year: 2024</a:t>
            </a:r>
          </a:p>
        </p:txBody>
      </p:sp>
      <p:sp>
        <p:nvSpPr>
          <p:cNvPr name="TextBox 23" id="23"/>
          <p:cNvSpPr txBox="true"/>
          <p:nvPr/>
        </p:nvSpPr>
        <p:spPr>
          <a:xfrm rot="0">
            <a:off x="9458088" y="6209369"/>
            <a:ext cx="3452987" cy="1329017"/>
          </a:xfrm>
          <a:prstGeom prst="rect">
            <a:avLst/>
          </a:prstGeom>
        </p:spPr>
        <p:txBody>
          <a:bodyPr anchor="t" rtlCol="false" tIns="0" lIns="0" bIns="0" rIns="0">
            <a:spAutoFit/>
          </a:bodyPr>
          <a:lstStyle/>
          <a:p>
            <a:pPr algn="ctr">
              <a:lnSpc>
                <a:spcPts val="3397"/>
              </a:lnSpc>
            </a:pPr>
            <a:r>
              <a:rPr lang="en-US" sz="2426">
                <a:solidFill>
                  <a:srgbClr val="000000"/>
                </a:solidFill>
                <a:latin typeface="Cooper Hewitt"/>
                <a:ea typeface="Cooper Hewitt"/>
                <a:cs typeface="Cooper Hewitt"/>
                <a:sym typeface="Cooper Hewitt"/>
              </a:rPr>
              <a:t>Yafeng Yin, Zheng Wang, Kang Xia, Lei Xie, Sanglu Lu</a:t>
            </a:r>
          </a:p>
        </p:txBody>
      </p:sp>
      <p:sp>
        <p:nvSpPr>
          <p:cNvPr name="TextBox 24" id="24"/>
          <p:cNvSpPr txBox="true"/>
          <p:nvPr/>
        </p:nvSpPr>
        <p:spPr>
          <a:xfrm rot="0">
            <a:off x="13281122" y="6199844"/>
            <a:ext cx="4073428" cy="3740732"/>
          </a:xfrm>
          <a:prstGeom prst="rect">
            <a:avLst/>
          </a:prstGeom>
        </p:spPr>
        <p:txBody>
          <a:bodyPr anchor="t" rtlCol="false" tIns="0" lIns="0" bIns="0" rIns="0">
            <a:spAutoFit/>
          </a:bodyPr>
          <a:lstStyle/>
          <a:p>
            <a:pPr algn="ctr" marL="507811" indent="-253906" lvl="1">
              <a:lnSpc>
                <a:spcPts val="3292"/>
              </a:lnSpc>
              <a:buFont typeface="Arial"/>
              <a:buChar char="•"/>
            </a:pPr>
            <a:r>
              <a:rPr lang="en-US" sz="2352">
                <a:solidFill>
                  <a:srgbClr val="000000"/>
                </a:solidFill>
                <a:latin typeface="Cooper Hewitt"/>
                <a:ea typeface="Cooper Hewitt"/>
                <a:cs typeface="Cooper Hewitt"/>
                <a:sym typeface="Cooper Hewitt"/>
              </a:rPr>
              <a:t>Presents LIPCMD, a large-scale acoustic-based lip reading dataset, and a self-distillation-based approach called LipReader. </a:t>
            </a:r>
          </a:p>
          <a:p>
            <a:pPr algn="ctr" marL="507811" indent="-253906" lvl="1">
              <a:lnSpc>
                <a:spcPts val="3292"/>
              </a:lnSpc>
              <a:buFont typeface="Arial"/>
              <a:buChar char="•"/>
            </a:pPr>
            <a:r>
              <a:rPr lang="en-US" sz="2352">
                <a:solidFill>
                  <a:srgbClr val="000000"/>
                </a:solidFill>
                <a:latin typeface="Cooper Hewitt"/>
                <a:ea typeface="Cooper Hewitt"/>
                <a:cs typeface="Cooper Hewitt"/>
                <a:sym typeface="Cooper Hewitt"/>
              </a:rPr>
              <a:t>Achieves 91.58% accuracy and demonstrates deployment feasibility on smartphones</a:t>
            </a:r>
          </a:p>
        </p:txBody>
      </p:sp>
      <p:sp>
        <p:nvSpPr>
          <p:cNvPr name="AutoShape 25" id="25"/>
          <p:cNvSpPr/>
          <p:nvPr/>
        </p:nvSpPr>
        <p:spPr>
          <a:xfrm>
            <a:off x="749237" y="5913018"/>
            <a:ext cx="16789526" cy="0"/>
          </a:xfrm>
          <a:prstGeom prst="line">
            <a:avLst/>
          </a:prstGeom>
          <a:ln cap="flat" w="38100">
            <a:solidFill>
              <a:srgbClr val="000000"/>
            </a:solidFill>
            <a:prstDash val="solid"/>
            <a:headEnd type="none" len="sm" w="sm"/>
            <a:tailEnd type="none" len="sm" w="sm"/>
          </a:ln>
        </p:spPr>
      </p:sp>
      <p:sp>
        <p:nvSpPr>
          <p:cNvPr name="TextBox 26" id="26"/>
          <p:cNvSpPr txBox="true"/>
          <p:nvPr/>
        </p:nvSpPr>
        <p:spPr>
          <a:xfrm rot="0">
            <a:off x="1277751" y="6628767"/>
            <a:ext cx="245864" cy="537845"/>
          </a:xfrm>
          <a:prstGeom prst="rect">
            <a:avLst/>
          </a:prstGeom>
        </p:spPr>
        <p:txBody>
          <a:bodyPr anchor="t" rtlCol="false" tIns="0" lIns="0" bIns="0" rIns="0">
            <a:spAutoFit/>
          </a:bodyPr>
          <a:lstStyle/>
          <a:p>
            <a:pPr algn="ctr">
              <a:lnSpc>
                <a:spcPts val="4480"/>
              </a:lnSpc>
              <a:spcBef>
                <a:spcPct val="0"/>
              </a:spcBef>
            </a:pPr>
            <a:r>
              <a:rPr lang="en-US" sz="3200">
                <a:solidFill>
                  <a:srgbClr val="000000"/>
                </a:solidFill>
                <a:latin typeface="Canva Sans"/>
                <a:ea typeface="Canva Sans"/>
                <a:cs typeface="Canva Sans"/>
                <a:sym typeface="Canva Sans"/>
              </a:rPr>
              <a:t>4</a:t>
            </a:r>
          </a:p>
        </p:txBody>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rot="0">
            <a:off x="-381590" y="19"/>
            <a:ext cx="19051181" cy="2529566"/>
          </a:xfrm>
          <a:prstGeom prst="rect">
            <a:avLst/>
          </a:prstGeom>
          <a:solidFill>
            <a:srgbClr val="FFFFFF"/>
          </a:solidFill>
        </p:spPr>
      </p:sp>
      <p:sp>
        <p:nvSpPr>
          <p:cNvPr name="TextBox 3" id="3"/>
          <p:cNvSpPr txBox="true"/>
          <p:nvPr/>
        </p:nvSpPr>
        <p:spPr>
          <a:xfrm rot="0">
            <a:off x="3769286" y="747176"/>
            <a:ext cx="6815359" cy="812525"/>
          </a:xfrm>
          <a:prstGeom prst="rect">
            <a:avLst/>
          </a:prstGeom>
        </p:spPr>
        <p:txBody>
          <a:bodyPr anchor="t" rtlCol="false" tIns="0" lIns="0" bIns="0" rIns="0">
            <a:spAutoFit/>
          </a:bodyPr>
          <a:lstStyle/>
          <a:p>
            <a:pPr algn="l">
              <a:lnSpc>
                <a:spcPts val="6501"/>
              </a:lnSpc>
              <a:spcBef>
                <a:spcPct val="0"/>
              </a:spcBef>
            </a:pPr>
            <a:r>
              <a:rPr lang="en-US" b="true" sz="4644">
                <a:solidFill>
                  <a:srgbClr val="FFFFFF"/>
                </a:solidFill>
                <a:latin typeface="HK Grotesk Semi-Bold"/>
                <a:ea typeface="HK Grotesk Semi-Bold"/>
                <a:cs typeface="HK Grotesk Semi-Bold"/>
                <a:sym typeface="HK Grotesk Semi-Bold"/>
              </a:rPr>
              <a:t>Team Alignment Meeting</a:t>
            </a:r>
          </a:p>
        </p:txBody>
      </p:sp>
      <p:sp>
        <p:nvSpPr>
          <p:cNvPr name="TextBox 4" id="4"/>
          <p:cNvSpPr txBox="true"/>
          <p:nvPr/>
        </p:nvSpPr>
        <p:spPr>
          <a:xfrm rot="0">
            <a:off x="-110795" y="9797701"/>
            <a:ext cx="13296667" cy="257175"/>
          </a:xfrm>
          <a:prstGeom prst="rect">
            <a:avLst/>
          </a:prstGeom>
        </p:spPr>
        <p:txBody>
          <a:bodyPr anchor="t" rtlCol="false" tIns="0" lIns="0" bIns="0" rIns="0">
            <a:spAutoFit/>
          </a:bodyPr>
          <a:lstStyle/>
          <a:p>
            <a:pPr algn="l">
              <a:lnSpc>
                <a:spcPts val="2100"/>
              </a:lnSpc>
              <a:spcBef>
                <a:spcPct val="0"/>
              </a:spcBef>
            </a:pPr>
            <a:r>
              <a:rPr lang="en-US" b="true" sz="1500">
                <a:solidFill>
                  <a:srgbClr val="FFFFFF"/>
                </a:solidFill>
                <a:latin typeface="Open Sans Bold"/>
                <a:ea typeface="Open Sans Bold"/>
                <a:cs typeface="Open Sans Bold"/>
                <a:sym typeface="Open Sans Bold"/>
              </a:rPr>
              <a:t>Collaborative meetings are the best! </a:t>
            </a:r>
            <a:r>
              <a:rPr lang="en-US" sz="1500">
                <a:solidFill>
                  <a:srgbClr val="FFFFFF"/>
                </a:solidFill>
                <a:latin typeface="Open Sans"/>
                <a:ea typeface="Open Sans"/>
                <a:cs typeface="Open Sans"/>
                <a:sym typeface="Open Sans"/>
              </a:rPr>
              <a:t>Click "Share," add your teammates, and start interacting.</a:t>
            </a:r>
          </a:p>
        </p:txBody>
      </p:sp>
      <p:sp>
        <p:nvSpPr>
          <p:cNvPr name="AutoShape 5" id="5"/>
          <p:cNvSpPr/>
          <p:nvPr/>
        </p:nvSpPr>
        <p:spPr>
          <a:xfrm flipH="true">
            <a:off x="730187" y="346431"/>
            <a:ext cx="4762" cy="10287000"/>
          </a:xfrm>
          <a:prstGeom prst="line">
            <a:avLst/>
          </a:prstGeom>
          <a:ln cap="rnd" w="28575">
            <a:solidFill>
              <a:srgbClr val="000000"/>
            </a:solidFill>
            <a:prstDash val="solid"/>
            <a:headEnd type="none" len="sm" w="sm"/>
            <a:tailEnd type="none" len="sm" w="sm"/>
          </a:ln>
        </p:spPr>
      </p:sp>
      <p:sp>
        <p:nvSpPr>
          <p:cNvPr name="AutoShape 6" id="6"/>
          <p:cNvSpPr/>
          <p:nvPr/>
        </p:nvSpPr>
        <p:spPr>
          <a:xfrm>
            <a:off x="2228902" y="346424"/>
            <a:ext cx="0" cy="10500986"/>
          </a:xfrm>
          <a:prstGeom prst="line">
            <a:avLst/>
          </a:prstGeom>
          <a:ln cap="rnd" w="28575">
            <a:solidFill>
              <a:srgbClr val="000000"/>
            </a:solidFill>
            <a:prstDash val="solid"/>
            <a:headEnd type="none" len="sm" w="sm"/>
            <a:tailEnd type="none" len="sm" w="sm"/>
          </a:ln>
        </p:spPr>
      </p:sp>
      <p:sp>
        <p:nvSpPr>
          <p:cNvPr name="AutoShape 7" id="7"/>
          <p:cNvSpPr/>
          <p:nvPr/>
        </p:nvSpPr>
        <p:spPr>
          <a:xfrm>
            <a:off x="12901972" y="353991"/>
            <a:ext cx="0" cy="9933009"/>
          </a:xfrm>
          <a:prstGeom prst="line">
            <a:avLst/>
          </a:prstGeom>
          <a:ln cap="flat" w="28575">
            <a:solidFill>
              <a:srgbClr val="000000"/>
            </a:solidFill>
            <a:prstDash val="solid"/>
            <a:headEnd type="none" len="sm" w="sm"/>
            <a:tailEnd type="none" len="sm" w="sm"/>
          </a:ln>
        </p:spPr>
      </p:sp>
      <p:sp>
        <p:nvSpPr>
          <p:cNvPr name="AutoShape 8" id="8"/>
          <p:cNvSpPr/>
          <p:nvPr/>
        </p:nvSpPr>
        <p:spPr>
          <a:xfrm flipH="true">
            <a:off x="17473280" y="346424"/>
            <a:ext cx="0" cy="9940576"/>
          </a:xfrm>
          <a:prstGeom prst="line">
            <a:avLst/>
          </a:prstGeom>
          <a:ln cap="rnd" w="28575">
            <a:solidFill>
              <a:srgbClr val="000000"/>
            </a:solidFill>
            <a:prstDash val="solid"/>
            <a:headEnd type="none" len="sm" w="sm"/>
            <a:tailEnd type="none" len="sm" w="sm"/>
          </a:ln>
        </p:spPr>
      </p:sp>
      <p:sp>
        <p:nvSpPr>
          <p:cNvPr name="AutoShape 9" id="9"/>
          <p:cNvSpPr/>
          <p:nvPr/>
        </p:nvSpPr>
        <p:spPr>
          <a:xfrm>
            <a:off x="9073755" y="353991"/>
            <a:ext cx="0" cy="10286981"/>
          </a:xfrm>
          <a:prstGeom prst="line">
            <a:avLst/>
          </a:prstGeom>
          <a:ln cap="flat" w="28575">
            <a:solidFill>
              <a:srgbClr val="000000"/>
            </a:solidFill>
            <a:prstDash val="solid"/>
            <a:headEnd type="none" len="sm" w="sm"/>
            <a:tailEnd type="none" len="sm" w="sm"/>
          </a:ln>
        </p:spPr>
      </p:sp>
      <p:sp>
        <p:nvSpPr>
          <p:cNvPr name="AutoShape 10" id="10"/>
          <p:cNvSpPr/>
          <p:nvPr/>
        </p:nvSpPr>
        <p:spPr>
          <a:xfrm>
            <a:off x="749237" y="1540652"/>
            <a:ext cx="16789526" cy="0"/>
          </a:xfrm>
          <a:prstGeom prst="line">
            <a:avLst/>
          </a:prstGeom>
          <a:ln cap="flat" w="38100">
            <a:solidFill>
              <a:srgbClr val="000000"/>
            </a:solidFill>
            <a:prstDash val="solid"/>
            <a:headEnd type="none" len="sm" w="sm"/>
            <a:tailEnd type="none" len="sm" w="sm"/>
          </a:ln>
        </p:spPr>
      </p:sp>
      <p:sp>
        <p:nvSpPr>
          <p:cNvPr name="AutoShape 11" id="11"/>
          <p:cNvSpPr/>
          <p:nvPr/>
        </p:nvSpPr>
        <p:spPr>
          <a:xfrm flipV="true">
            <a:off x="749237" y="353991"/>
            <a:ext cx="16724043" cy="0"/>
          </a:xfrm>
          <a:prstGeom prst="line">
            <a:avLst/>
          </a:prstGeom>
          <a:ln cap="flat" w="38100">
            <a:solidFill>
              <a:srgbClr val="000000"/>
            </a:solidFill>
            <a:prstDash val="solid"/>
            <a:headEnd type="none" len="sm" w="sm"/>
            <a:tailEnd type="none" len="sm" w="sm"/>
          </a:ln>
        </p:spPr>
      </p:sp>
      <p:sp>
        <p:nvSpPr>
          <p:cNvPr name="TextBox 12" id="12"/>
          <p:cNvSpPr txBox="true"/>
          <p:nvPr/>
        </p:nvSpPr>
        <p:spPr>
          <a:xfrm rot="0">
            <a:off x="1031022" y="583149"/>
            <a:ext cx="985957" cy="604520"/>
          </a:xfrm>
          <a:prstGeom prst="rect">
            <a:avLst/>
          </a:prstGeom>
        </p:spPr>
        <p:txBody>
          <a:bodyPr anchor="t" rtlCol="false" tIns="0" lIns="0" bIns="0" rIns="0">
            <a:spAutoFit/>
          </a:bodyPr>
          <a:lstStyle/>
          <a:p>
            <a:pPr algn="ctr">
              <a:lnSpc>
                <a:spcPts val="4480"/>
              </a:lnSpc>
              <a:spcBef>
                <a:spcPct val="0"/>
              </a:spcBef>
            </a:pPr>
            <a:r>
              <a:rPr lang="en-US" b="true" sz="3200">
                <a:solidFill>
                  <a:srgbClr val="000000"/>
                </a:solidFill>
                <a:latin typeface="Times New Roman MT Bold"/>
                <a:ea typeface="Times New Roman MT Bold"/>
                <a:cs typeface="Times New Roman MT Bold"/>
                <a:sym typeface="Times New Roman MT Bold"/>
              </a:rPr>
              <a:t>S.NO</a:t>
            </a:r>
          </a:p>
        </p:txBody>
      </p:sp>
      <p:sp>
        <p:nvSpPr>
          <p:cNvPr name="TextBox 13" id="13"/>
          <p:cNvSpPr txBox="true"/>
          <p:nvPr/>
        </p:nvSpPr>
        <p:spPr>
          <a:xfrm rot="0">
            <a:off x="4192396" y="487779"/>
            <a:ext cx="2917865" cy="604520"/>
          </a:xfrm>
          <a:prstGeom prst="rect">
            <a:avLst/>
          </a:prstGeom>
        </p:spPr>
        <p:txBody>
          <a:bodyPr anchor="t" rtlCol="false" tIns="0" lIns="0" bIns="0" rIns="0">
            <a:spAutoFit/>
          </a:bodyPr>
          <a:lstStyle/>
          <a:p>
            <a:pPr algn="ctr">
              <a:lnSpc>
                <a:spcPts val="4480"/>
              </a:lnSpc>
              <a:spcBef>
                <a:spcPct val="0"/>
              </a:spcBef>
            </a:pPr>
            <a:r>
              <a:rPr lang="en-US" b="true" sz="3200">
                <a:solidFill>
                  <a:srgbClr val="000000"/>
                </a:solidFill>
                <a:latin typeface="Times New Roman MT Bold"/>
                <a:ea typeface="Times New Roman MT Bold"/>
                <a:cs typeface="Times New Roman MT Bold"/>
                <a:sym typeface="Times New Roman MT Bold"/>
              </a:rPr>
              <a:t>Paper Title/ Year</a:t>
            </a:r>
          </a:p>
        </p:txBody>
      </p:sp>
      <p:sp>
        <p:nvSpPr>
          <p:cNvPr name="TextBox 14" id="14"/>
          <p:cNvSpPr txBox="true"/>
          <p:nvPr/>
        </p:nvSpPr>
        <p:spPr>
          <a:xfrm rot="0">
            <a:off x="9842244" y="487779"/>
            <a:ext cx="2291239" cy="604520"/>
          </a:xfrm>
          <a:prstGeom prst="rect">
            <a:avLst/>
          </a:prstGeom>
        </p:spPr>
        <p:txBody>
          <a:bodyPr anchor="t" rtlCol="false" tIns="0" lIns="0" bIns="0" rIns="0">
            <a:spAutoFit/>
          </a:bodyPr>
          <a:lstStyle/>
          <a:p>
            <a:pPr algn="ctr">
              <a:lnSpc>
                <a:spcPts val="4480"/>
              </a:lnSpc>
              <a:spcBef>
                <a:spcPct val="0"/>
              </a:spcBef>
            </a:pPr>
            <a:r>
              <a:rPr lang="en-US" b="true" sz="3200">
                <a:solidFill>
                  <a:srgbClr val="000000"/>
                </a:solidFill>
                <a:latin typeface="Times New Roman MT Bold"/>
                <a:ea typeface="Times New Roman MT Bold"/>
                <a:cs typeface="Times New Roman MT Bold"/>
                <a:sym typeface="Times New Roman MT Bold"/>
              </a:rPr>
              <a:t>Author Name</a:t>
            </a:r>
          </a:p>
        </p:txBody>
      </p:sp>
      <p:sp>
        <p:nvSpPr>
          <p:cNvPr name="TextBox 15" id="15"/>
          <p:cNvSpPr txBox="true"/>
          <p:nvPr/>
        </p:nvSpPr>
        <p:spPr>
          <a:xfrm rot="0">
            <a:off x="14292336" y="487779"/>
            <a:ext cx="1790581" cy="604520"/>
          </a:xfrm>
          <a:prstGeom prst="rect">
            <a:avLst/>
          </a:prstGeom>
        </p:spPr>
        <p:txBody>
          <a:bodyPr anchor="t" rtlCol="false" tIns="0" lIns="0" bIns="0" rIns="0">
            <a:spAutoFit/>
          </a:bodyPr>
          <a:lstStyle/>
          <a:p>
            <a:pPr algn="ctr">
              <a:lnSpc>
                <a:spcPts val="4480"/>
              </a:lnSpc>
              <a:spcBef>
                <a:spcPct val="0"/>
              </a:spcBef>
            </a:pPr>
            <a:r>
              <a:rPr lang="en-US" b="true" sz="3200">
                <a:solidFill>
                  <a:srgbClr val="000000"/>
                </a:solidFill>
                <a:latin typeface="Times New Roman MT Bold"/>
                <a:ea typeface="Times New Roman MT Bold"/>
                <a:cs typeface="Times New Roman MT Bold"/>
                <a:sym typeface="Times New Roman MT Bold"/>
              </a:rPr>
              <a:t>Discussion</a:t>
            </a:r>
          </a:p>
        </p:txBody>
      </p:sp>
      <p:sp>
        <p:nvSpPr>
          <p:cNvPr name="TextBox 16" id="16"/>
          <p:cNvSpPr txBox="true"/>
          <p:nvPr/>
        </p:nvSpPr>
        <p:spPr>
          <a:xfrm rot="0">
            <a:off x="2319650" y="1819871"/>
            <a:ext cx="6663357" cy="971692"/>
          </a:xfrm>
          <a:prstGeom prst="rect">
            <a:avLst/>
          </a:prstGeom>
        </p:spPr>
        <p:txBody>
          <a:bodyPr anchor="t" rtlCol="false" tIns="0" lIns="0" bIns="0" rIns="0">
            <a:spAutoFit/>
          </a:bodyPr>
          <a:lstStyle/>
          <a:p>
            <a:pPr algn="ctr">
              <a:lnSpc>
                <a:spcPts val="3667"/>
              </a:lnSpc>
            </a:pPr>
            <a:r>
              <a:rPr lang="en-US" sz="2619">
                <a:solidFill>
                  <a:srgbClr val="000000"/>
                </a:solidFill>
                <a:latin typeface="Cooper Hewitt"/>
                <a:ea typeface="Cooper Hewitt"/>
                <a:cs typeface="Cooper Hewitt"/>
                <a:sym typeface="Cooper Hewitt"/>
              </a:rPr>
              <a:t>Collaborative Viseme Subword and End-to-End Modeling for Word-Level Lip Reading</a:t>
            </a:r>
          </a:p>
        </p:txBody>
      </p:sp>
      <p:sp>
        <p:nvSpPr>
          <p:cNvPr name="TextBox 17" id="17"/>
          <p:cNvSpPr txBox="true"/>
          <p:nvPr/>
        </p:nvSpPr>
        <p:spPr>
          <a:xfrm rot="0">
            <a:off x="4576875" y="3302432"/>
            <a:ext cx="2148907" cy="531688"/>
          </a:xfrm>
          <a:prstGeom prst="rect">
            <a:avLst/>
          </a:prstGeom>
        </p:spPr>
        <p:txBody>
          <a:bodyPr anchor="t" rtlCol="false" tIns="0" lIns="0" bIns="0" rIns="0">
            <a:spAutoFit/>
          </a:bodyPr>
          <a:lstStyle/>
          <a:p>
            <a:pPr algn="ctr">
              <a:lnSpc>
                <a:spcPts val="3769"/>
              </a:lnSpc>
            </a:pPr>
            <a:r>
              <a:rPr lang="en-US" sz="2692">
                <a:solidFill>
                  <a:srgbClr val="000000"/>
                </a:solidFill>
                <a:latin typeface="Cooper Hewitt"/>
                <a:ea typeface="Cooper Hewitt"/>
                <a:cs typeface="Cooper Hewitt"/>
                <a:sym typeface="Cooper Hewitt"/>
              </a:rPr>
              <a:t>Year: 2024</a:t>
            </a:r>
          </a:p>
        </p:txBody>
      </p:sp>
      <p:sp>
        <p:nvSpPr>
          <p:cNvPr name="TextBox 18" id="18"/>
          <p:cNvSpPr txBox="true"/>
          <p:nvPr/>
        </p:nvSpPr>
        <p:spPr>
          <a:xfrm rot="0">
            <a:off x="9289821" y="1819871"/>
            <a:ext cx="3453514" cy="1887220"/>
          </a:xfrm>
          <a:prstGeom prst="rect">
            <a:avLst/>
          </a:prstGeom>
        </p:spPr>
        <p:txBody>
          <a:bodyPr anchor="t" rtlCol="false" tIns="0" lIns="0" bIns="0" rIns="0">
            <a:spAutoFit/>
          </a:bodyPr>
          <a:lstStyle/>
          <a:p>
            <a:pPr algn="ctr">
              <a:lnSpc>
                <a:spcPts val="3605"/>
              </a:lnSpc>
            </a:pPr>
            <a:r>
              <a:rPr lang="en-US" sz="2575">
                <a:solidFill>
                  <a:srgbClr val="000000"/>
                </a:solidFill>
                <a:latin typeface="Cooper Hewitt"/>
                <a:ea typeface="Cooper Hewitt"/>
                <a:cs typeface="Cooper Hewitt"/>
                <a:sym typeface="Cooper Hewitt"/>
              </a:rPr>
              <a:t> Hang Chen, Qing Wang, Jun Du, Gen-Shun Wan, Shi-Fu Xiong, Bao-Ci Yin, Jia Pan, Chin-Hui Lee</a:t>
            </a:r>
          </a:p>
        </p:txBody>
      </p:sp>
      <p:sp>
        <p:nvSpPr>
          <p:cNvPr name="TextBox 19" id="19"/>
          <p:cNvSpPr txBox="true"/>
          <p:nvPr/>
        </p:nvSpPr>
        <p:spPr>
          <a:xfrm rot="0">
            <a:off x="12943048" y="1829396"/>
            <a:ext cx="4571308" cy="3740725"/>
          </a:xfrm>
          <a:prstGeom prst="rect">
            <a:avLst/>
          </a:prstGeom>
        </p:spPr>
        <p:txBody>
          <a:bodyPr anchor="t" rtlCol="false" tIns="0" lIns="0" bIns="0" rIns="0">
            <a:spAutoFit/>
          </a:bodyPr>
          <a:lstStyle/>
          <a:p>
            <a:pPr algn="ctr" marL="507875" indent="-253937" lvl="1">
              <a:lnSpc>
                <a:spcPts val="3293"/>
              </a:lnSpc>
              <a:buFont typeface="Arial"/>
              <a:buChar char="•"/>
            </a:pPr>
            <a:r>
              <a:rPr lang="en-US" sz="2352">
                <a:solidFill>
                  <a:srgbClr val="000000"/>
                </a:solidFill>
                <a:latin typeface="Cooper Hewitt"/>
                <a:ea typeface="Cooper Hewitt"/>
                <a:cs typeface="Cooper Hewitt"/>
                <a:sym typeface="Cooper Hewitt"/>
              </a:rPr>
              <a:t>Proposes hybrid and collaborative frameworks (HVSEM, CVSEM) combining viseme subword modeling with end-to-end models.</a:t>
            </a:r>
          </a:p>
          <a:p>
            <a:pPr algn="ctr" marL="507875" indent="-253937" lvl="1">
              <a:lnSpc>
                <a:spcPts val="3293"/>
              </a:lnSpc>
              <a:buFont typeface="Arial"/>
              <a:buChar char="•"/>
            </a:pPr>
            <a:r>
              <a:rPr lang="en-US" sz="2352">
                <a:solidFill>
                  <a:srgbClr val="000000"/>
                </a:solidFill>
                <a:latin typeface="Cooper Hewitt"/>
                <a:ea typeface="Cooper Hewitt"/>
                <a:cs typeface="Cooper Hewitt"/>
                <a:sym typeface="Cooper Hewitt"/>
              </a:rPr>
              <a:t>Achieves new benchmarks on LRW and LRW-1000 datasets, improving accuracy and generalizability</a:t>
            </a:r>
          </a:p>
        </p:txBody>
      </p:sp>
      <p:sp>
        <p:nvSpPr>
          <p:cNvPr name="TextBox 20" id="20"/>
          <p:cNvSpPr txBox="true"/>
          <p:nvPr/>
        </p:nvSpPr>
        <p:spPr>
          <a:xfrm rot="0">
            <a:off x="2459289" y="6459889"/>
            <a:ext cx="6384078" cy="989435"/>
          </a:xfrm>
          <a:prstGeom prst="rect">
            <a:avLst/>
          </a:prstGeom>
        </p:spPr>
        <p:txBody>
          <a:bodyPr anchor="t" rtlCol="false" tIns="0" lIns="0" bIns="0" rIns="0">
            <a:spAutoFit/>
          </a:bodyPr>
          <a:lstStyle/>
          <a:p>
            <a:pPr algn="ctr">
              <a:lnSpc>
                <a:spcPts val="3739"/>
              </a:lnSpc>
            </a:pPr>
            <a:r>
              <a:rPr lang="en-US" sz="2670">
                <a:solidFill>
                  <a:srgbClr val="000000"/>
                </a:solidFill>
                <a:latin typeface="Cooper Hewitt"/>
                <a:ea typeface="Cooper Hewitt"/>
                <a:cs typeface="Cooper Hewitt"/>
                <a:sym typeface="Cooper Hewitt"/>
              </a:rPr>
              <a:t>Deep Learning-Based Holistic Speaker Independent Visual Speech Recognition</a:t>
            </a:r>
          </a:p>
        </p:txBody>
      </p:sp>
      <p:sp>
        <p:nvSpPr>
          <p:cNvPr name="TextBox 21" id="21"/>
          <p:cNvSpPr txBox="true"/>
          <p:nvPr/>
        </p:nvSpPr>
        <p:spPr>
          <a:xfrm rot="0">
            <a:off x="4659725" y="7963673"/>
            <a:ext cx="1983206" cy="522791"/>
          </a:xfrm>
          <a:prstGeom prst="rect">
            <a:avLst/>
          </a:prstGeom>
        </p:spPr>
        <p:txBody>
          <a:bodyPr anchor="t" rtlCol="false" tIns="0" lIns="0" bIns="0" rIns="0">
            <a:spAutoFit/>
          </a:bodyPr>
          <a:lstStyle/>
          <a:p>
            <a:pPr algn="ctr">
              <a:lnSpc>
                <a:spcPts val="3734"/>
              </a:lnSpc>
            </a:pPr>
            <a:r>
              <a:rPr lang="en-US" sz="2667">
                <a:solidFill>
                  <a:srgbClr val="000000"/>
                </a:solidFill>
                <a:latin typeface="Cooper Hewitt"/>
                <a:ea typeface="Cooper Hewitt"/>
                <a:cs typeface="Cooper Hewitt"/>
                <a:sym typeface="Cooper Hewitt"/>
              </a:rPr>
              <a:t>Year: 2023</a:t>
            </a:r>
          </a:p>
        </p:txBody>
      </p:sp>
      <p:sp>
        <p:nvSpPr>
          <p:cNvPr name="TextBox 22" id="22"/>
          <p:cNvSpPr txBox="true"/>
          <p:nvPr/>
        </p:nvSpPr>
        <p:spPr>
          <a:xfrm rot="0">
            <a:off x="9253196" y="6469414"/>
            <a:ext cx="3453514" cy="1803716"/>
          </a:xfrm>
          <a:prstGeom prst="rect">
            <a:avLst/>
          </a:prstGeom>
        </p:spPr>
        <p:txBody>
          <a:bodyPr anchor="t" rtlCol="false" tIns="0" lIns="0" bIns="0" rIns="0">
            <a:spAutoFit/>
          </a:bodyPr>
          <a:lstStyle/>
          <a:p>
            <a:pPr algn="ctr">
              <a:lnSpc>
                <a:spcPts val="3482"/>
              </a:lnSpc>
            </a:pPr>
            <a:r>
              <a:rPr lang="en-US" sz="2487">
                <a:solidFill>
                  <a:srgbClr val="000000"/>
                </a:solidFill>
                <a:latin typeface="Cooper Hewitt"/>
                <a:ea typeface="Cooper Hewitt"/>
                <a:cs typeface="Cooper Hewitt"/>
                <a:sym typeface="Cooper Hewitt"/>
              </a:rPr>
              <a:t> Praneeth Nemani, Ghanta Sai Krishna, Nikhil Ramisetty, B Digvijay Sri Sai, Santosh Kumar</a:t>
            </a:r>
          </a:p>
        </p:txBody>
      </p:sp>
      <p:sp>
        <p:nvSpPr>
          <p:cNvPr name="TextBox 23" id="23"/>
          <p:cNvSpPr txBox="true"/>
          <p:nvPr/>
        </p:nvSpPr>
        <p:spPr>
          <a:xfrm rot="0">
            <a:off x="13039011" y="6383935"/>
            <a:ext cx="4220289" cy="3556641"/>
          </a:xfrm>
          <a:prstGeom prst="rect">
            <a:avLst/>
          </a:prstGeom>
        </p:spPr>
        <p:txBody>
          <a:bodyPr anchor="t" rtlCol="false" tIns="0" lIns="0" bIns="0" rIns="0">
            <a:spAutoFit/>
          </a:bodyPr>
          <a:lstStyle/>
          <a:p>
            <a:pPr algn="ctr" marL="534301" indent="-267150" lvl="1">
              <a:lnSpc>
                <a:spcPts val="3464"/>
              </a:lnSpc>
              <a:buFont typeface="Arial"/>
              <a:buChar char="•"/>
            </a:pPr>
            <a:r>
              <a:rPr lang="en-US" sz="2474">
                <a:solidFill>
                  <a:srgbClr val="000000"/>
                </a:solidFill>
                <a:latin typeface="Cooper Hewitt"/>
                <a:ea typeface="Cooper Hewitt"/>
                <a:cs typeface="Cooper Hewitt"/>
                <a:sym typeface="Cooper Hewitt"/>
              </a:rPr>
              <a:t>Proposes a 3D CNN-based speaker-independent VSR system (LIPAR) using spatio-temporal features.</a:t>
            </a:r>
          </a:p>
          <a:p>
            <a:pPr algn="ctr" marL="534301" indent="-267150" lvl="1">
              <a:lnSpc>
                <a:spcPts val="3464"/>
              </a:lnSpc>
              <a:buFont typeface="Arial"/>
              <a:buChar char="•"/>
            </a:pPr>
            <a:r>
              <a:rPr lang="en-US" sz="2474">
                <a:solidFill>
                  <a:srgbClr val="000000"/>
                </a:solidFill>
                <a:latin typeface="Cooper Hewitt"/>
                <a:ea typeface="Cooper Hewitt"/>
                <a:cs typeface="Cooper Hewitt"/>
                <a:sym typeface="Cooper Hewitt"/>
              </a:rPr>
              <a:t> Achieves 77.9% testing accuracy and develops a smartphone prototype for edge-device deployment</a:t>
            </a:r>
          </a:p>
        </p:txBody>
      </p:sp>
      <p:sp>
        <p:nvSpPr>
          <p:cNvPr name="TextBox 24" id="24"/>
          <p:cNvSpPr txBox="true"/>
          <p:nvPr/>
        </p:nvSpPr>
        <p:spPr>
          <a:xfrm rot="0">
            <a:off x="1361851" y="2232088"/>
            <a:ext cx="240149" cy="537845"/>
          </a:xfrm>
          <a:prstGeom prst="rect">
            <a:avLst/>
          </a:prstGeom>
        </p:spPr>
        <p:txBody>
          <a:bodyPr anchor="t" rtlCol="false" tIns="0" lIns="0" bIns="0" rIns="0">
            <a:spAutoFit/>
          </a:bodyPr>
          <a:lstStyle/>
          <a:p>
            <a:pPr algn="ctr">
              <a:lnSpc>
                <a:spcPts val="4480"/>
              </a:lnSpc>
              <a:spcBef>
                <a:spcPct val="0"/>
              </a:spcBef>
            </a:pPr>
            <a:r>
              <a:rPr lang="en-US" sz="3200">
                <a:solidFill>
                  <a:srgbClr val="000000"/>
                </a:solidFill>
                <a:latin typeface="Canva Sans"/>
                <a:ea typeface="Canva Sans"/>
                <a:cs typeface="Canva Sans"/>
                <a:sym typeface="Canva Sans"/>
              </a:rPr>
              <a:t>5</a:t>
            </a:r>
          </a:p>
        </p:txBody>
      </p:sp>
      <p:sp>
        <p:nvSpPr>
          <p:cNvPr name="TextBox 25" id="25"/>
          <p:cNvSpPr txBox="true"/>
          <p:nvPr/>
        </p:nvSpPr>
        <p:spPr>
          <a:xfrm rot="0">
            <a:off x="1220583" y="7022643"/>
            <a:ext cx="261342" cy="537845"/>
          </a:xfrm>
          <a:prstGeom prst="rect">
            <a:avLst/>
          </a:prstGeom>
        </p:spPr>
        <p:txBody>
          <a:bodyPr anchor="t" rtlCol="false" tIns="0" lIns="0" bIns="0" rIns="0">
            <a:spAutoFit/>
          </a:bodyPr>
          <a:lstStyle/>
          <a:p>
            <a:pPr algn="ctr">
              <a:lnSpc>
                <a:spcPts val="4480"/>
              </a:lnSpc>
              <a:spcBef>
                <a:spcPct val="0"/>
              </a:spcBef>
            </a:pPr>
            <a:r>
              <a:rPr lang="en-US" sz="3200">
                <a:solidFill>
                  <a:srgbClr val="000000"/>
                </a:solidFill>
                <a:latin typeface="Canva Sans"/>
                <a:ea typeface="Canva Sans"/>
                <a:cs typeface="Canva Sans"/>
                <a:sym typeface="Canva Sans"/>
              </a:rPr>
              <a:t>6</a:t>
            </a:r>
          </a:p>
        </p:txBody>
      </p:sp>
      <p:sp>
        <p:nvSpPr>
          <p:cNvPr name="AutoShape 26" id="26"/>
          <p:cNvSpPr/>
          <p:nvPr/>
        </p:nvSpPr>
        <p:spPr>
          <a:xfrm>
            <a:off x="773644" y="5669039"/>
            <a:ext cx="16740712" cy="47900"/>
          </a:xfrm>
          <a:prstGeom prst="line">
            <a:avLst/>
          </a:prstGeom>
          <a:ln cap="flat" w="38100">
            <a:solidFill>
              <a:srgbClr val="000000"/>
            </a:solidFill>
            <a:prstDash val="solid"/>
            <a:headEnd type="none" len="sm" w="sm"/>
            <a:tailEnd type="none" len="sm" w="sm"/>
          </a:ln>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72513" y="1957894"/>
            <a:ext cx="12204741" cy="7730422"/>
          </a:xfrm>
          <a:custGeom>
            <a:avLst/>
            <a:gdLst/>
            <a:ahLst/>
            <a:cxnLst/>
            <a:rect r="r" b="b" t="t" l="l"/>
            <a:pathLst>
              <a:path h="7730422" w="12204741">
                <a:moveTo>
                  <a:pt x="0" y="0"/>
                </a:moveTo>
                <a:lnTo>
                  <a:pt x="12204741" y="0"/>
                </a:lnTo>
                <a:lnTo>
                  <a:pt x="12204741" y="7730421"/>
                </a:lnTo>
                <a:lnTo>
                  <a:pt x="0" y="7730421"/>
                </a:lnTo>
                <a:lnTo>
                  <a:pt x="0" y="0"/>
                </a:lnTo>
                <a:close/>
              </a:path>
            </a:pathLst>
          </a:custGeom>
          <a:blipFill>
            <a:blip r:embed="rId2"/>
            <a:stretch>
              <a:fillRect l="0" t="-2593" r="0" b="-2593"/>
            </a:stretch>
          </a:blipFill>
        </p:spPr>
      </p:sp>
      <p:sp>
        <p:nvSpPr>
          <p:cNvPr name="TextBox 3" id="3"/>
          <p:cNvSpPr txBox="true"/>
          <p:nvPr/>
        </p:nvSpPr>
        <p:spPr>
          <a:xfrm rot="0">
            <a:off x="1793547" y="505092"/>
            <a:ext cx="14439409" cy="866240"/>
          </a:xfrm>
          <a:prstGeom prst="rect">
            <a:avLst/>
          </a:prstGeom>
        </p:spPr>
        <p:txBody>
          <a:bodyPr anchor="t" rtlCol="false" tIns="0" lIns="0" bIns="0" rIns="0">
            <a:spAutoFit/>
          </a:bodyPr>
          <a:lstStyle/>
          <a:p>
            <a:pPr algn="ctr">
              <a:lnSpc>
                <a:spcPts val="6329"/>
              </a:lnSpc>
              <a:spcBef>
                <a:spcPct val="0"/>
              </a:spcBef>
            </a:pPr>
            <a:r>
              <a:rPr lang="en-US" b="true" sz="4521">
                <a:solidFill>
                  <a:srgbClr val="000000"/>
                </a:solidFill>
                <a:latin typeface="Times New Roman MT Bold"/>
                <a:ea typeface="Times New Roman MT Bold"/>
                <a:cs typeface="Times New Roman MT Bold"/>
                <a:sym typeface="Times New Roman MT Bold"/>
              </a:rPr>
              <a:t>BLOCK DIAGRAM FOR PROPOSED SYSTEM</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088548" y="1028700"/>
            <a:ext cx="5005767" cy="9292339"/>
          </a:xfrm>
          <a:custGeom>
            <a:avLst/>
            <a:gdLst/>
            <a:ahLst/>
            <a:cxnLst/>
            <a:rect r="r" b="b" t="t" l="l"/>
            <a:pathLst>
              <a:path h="9292339" w="5005767">
                <a:moveTo>
                  <a:pt x="0" y="0"/>
                </a:moveTo>
                <a:lnTo>
                  <a:pt x="5005767" y="0"/>
                </a:lnTo>
                <a:lnTo>
                  <a:pt x="5005767" y="9292339"/>
                </a:lnTo>
                <a:lnTo>
                  <a:pt x="0" y="9292339"/>
                </a:lnTo>
                <a:lnTo>
                  <a:pt x="0" y="0"/>
                </a:lnTo>
                <a:close/>
              </a:path>
            </a:pathLst>
          </a:custGeom>
          <a:blipFill>
            <a:blip r:embed="rId2"/>
            <a:stretch>
              <a:fillRect l="-15639" t="0" r="-8038" b="0"/>
            </a:stretch>
          </a:blipFill>
        </p:spPr>
      </p:sp>
      <p:sp>
        <p:nvSpPr>
          <p:cNvPr name="TextBox 3" id="3"/>
          <p:cNvSpPr txBox="true"/>
          <p:nvPr/>
        </p:nvSpPr>
        <p:spPr>
          <a:xfrm rot="0">
            <a:off x="4875492" y="522605"/>
            <a:ext cx="6477953" cy="840741"/>
          </a:xfrm>
          <a:prstGeom prst="rect">
            <a:avLst/>
          </a:prstGeom>
        </p:spPr>
        <p:txBody>
          <a:bodyPr anchor="t" rtlCol="false" tIns="0" lIns="0" bIns="0" rIns="0">
            <a:spAutoFit/>
          </a:bodyPr>
          <a:lstStyle/>
          <a:p>
            <a:pPr algn="ctr">
              <a:lnSpc>
                <a:spcPts val="6159"/>
              </a:lnSpc>
              <a:spcBef>
                <a:spcPct val="0"/>
              </a:spcBef>
            </a:pPr>
            <a:r>
              <a:rPr lang="en-US" b="true" sz="4399">
                <a:solidFill>
                  <a:srgbClr val="000000"/>
                </a:solidFill>
                <a:latin typeface="Times New Roman MT Bold"/>
                <a:ea typeface="Times New Roman MT Bold"/>
                <a:cs typeface="Times New Roman MT Bold"/>
                <a:sym typeface="Times New Roman MT Bold"/>
              </a:rPr>
              <a:t>METHODOLOGY USED</a:t>
            </a:r>
          </a:p>
        </p:txBody>
      </p:sp>
      <p:sp>
        <p:nvSpPr>
          <p:cNvPr name="TextBox 4" id="4"/>
          <p:cNvSpPr txBox="true"/>
          <p:nvPr/>
        </p:nvSpPr>
        <p:spPr>
          <a:xfrm rot="0">
            <a:off x="1424147" y="1747546"/>
            <a:ext cx="9085573" cy="7367270"/>
          </a:xfrm>
          <a:prstGeom prst="rect">
            <a:avLst/>
          </a:prstGeom>
        </p:spPr>
        <p:txBody>
          <a:bodyPr anchor="t" rtlCol="false" tIns="0" lIns="0" bIns="0" rIns="0">
            <a:spAutoFit/>
          </a:bodyPr>
          <a:lstStyle/>
          <a:p>
            <a:pPr algn="l">
              <a:lnSpc>
                <a:spcPts val="4480"/>
              </a:lnSpc>
            </a:pPr>
            <a:r>
              <a:rPr lang="en-US" sz="3200">
                <a:solidFill>
                  <a:srgbClr val="000000"/>
                </a:solidFill>
                <a:latin typeface="Cooper Hewitt"/>
                <a:ea typeface="Cooper Hewitt"/>
                <a:cs typeface="Cooper Hewitt"/>
                <a:sym typeface="Cooper Hewitt"/>
              </a:rPr>
              <a:t> 1️⃣Data Acquisition – Capture lip &amp; hand gesture videos.</a:t>
            </a:r>
          </a:p>
          <a:p>
            <a:pPr algn="l">
              <a:lnSpc>
                <a:spcPts val="4480"/>
              </a:lnSpc>
            </a:pPr>
            <a:r>
              <a:rPr lang="en-US" sz="3200">
                <a:solidFill>
                  <a:srgbClr val="000000"/>
                </a:solidFill>
                <a:latin typeface="Cooper Hewitt"/>
                <a:ea typeface="Cooper Hewitt"/>
                <a:cs typeface="Cooper Hewitt"/>
                <a:sym typeface="Cooper Hewitt"/>
              </a:rPr>
              <a:t> 2️⃣ Preprocessing – Frame conversion, segmentation, noise removal.</a:t>
            </a:r>
          </a:p>
          <a:p>
            <a:pPr algn="l">
              <a:lnSpc>
                <a:spcPts val="4480"/>
              </a:lnSpc>
            </a:pPr>
            <a:r>
              <a:rPr lang="en-US" sz="3200">
                <a:solidFill>
                  <a:srgbClr val="000000"/>
                </a:solidFill>
                <a:latin typeface="Cooper Hewitt"/>
                <a:ea typeface="Cooper Hewitt"/>
                <a:cs typeface="Cooper Hewitt"/>
                <a:sym typeface="Cooper Hewitt"/>
              </a:rPr>
              <a:t> 3️⃣ Feature Extraction – Detect contours, bounding boxes, gestures.</a:t>
            </a:r>
          </a:p>
          <a:p>
            <a:pPr algn="l">
              <a:lnSpc>
                <a:spcPts val="4480"/>
              </a:lnSpc>
            </a:pPr>
            <a:r>
              <a:rPr lang="en-US" sz="3200">
                <a:solidFill>
                  <a:srgbClr val="000000"/>
                </a:solidFill>
                <a:latin typeface="Cooper Hewitt"/>
                <a:ea typeface="Cooper Hewitt"/>
                <a:cs typeface="Cooper Hewitt"/>
                <a:sym typeface="Cooper Hewitt"/>
              </a:rPr>
              <a:t> 4️⃣ ML Classification – Train &amp; classify using ML models (SVM/CNN).</a:t>
            </a:r>
          </a:p>
          <a:p>
            <a:pPr algn="l">
              <a:lnSpc>
                <a:spcPts val="4480"/>
              </a:lnSpc>
            </a:pPr>
            <a:r>
              <a:rPr lang="en-US" sz="3200">
                <a:solidFill>
                  <a:srgbClr val="000000"/>
                </a:solidFill>
                <a:latin typeface="Cooper Hewitt"/>
                <a:ea typeface="Cooper Hewitt"/>
                <a:cs typeface="Cooper Hewitt"/>
                <a:sym typeface="Cooper Hewitt"/>
              </a:rPr>
              <a:t> 5️⃣ Application Layer – Mobile App (text/audio) + Web Portal (records).</a:t>
            </a:r>
          </a:p>
          <a:p>
            <a:pPr algn="l">
              <a:lnSpc>
                <a:spcPts val="4480"/>
              </a:lnSpc>
            </a:pPr>
            <a:r>
              <a:rPr lang="en-US" sz="3200">
                <a:solidFill>
                  <a:srgbClr val="000000"/>
                </a:solidFill>
                <a:latin typeface="Cooper Hewitt"/>
                <a:ea typeface="Cooper Hewitt"/>
                <a:cs typeface="Cooper Hewitt"/>
                <a:sym typeface="Cooper Hewitt"/>
              </a:rPr>
              <a:t> 6️⃣ Output – Real-time text + doctor access via user ID.</a:t>
            </a:r>
          </a:p>
          <a:p>
            <a:pPr algn="l">
              <a:lnSpc>
                <a:spcPts val="4480"/>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DAGxqCpRkQ4</dc:identifier>
  <dcterms:modified xsi:type="dcterms:W3CDTF">2011-08-01T06:04:30Z</dcterms:modified>
  <cp:revision>1</cp:revision>
  <dc:title>https://encrypted-tbn0.gstatic.com/images?q=tbn:ANd9GcRYt93VpGua2XWXsj7dqtmB7FPL7jmL-q9jKg&amp;s</dc:title>
</cp:coreProperties>
</file>

<file path=docProps/thumbnail.jpeg>
</file>